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1"/>
  </p:notesMasterIdLst>
  <p:sldIdLst>
    <p:sldId id="269" r:id="rId6"/>
    <p:sldId id="256" r:id="rId7"/>
    <p:sldId id="266" r:id="rId8"/>
    <p:sldId id="268" r:id="rId9"/>
    <p:sldId id="263" r:id="rId10"/>
  </p:sldIdLst>
  <p:sldSz cx="9601200" cy="128016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upinan, Mar" initials="EM" lastIdx="1" clrIdx="0">
    <p:extLst>
      <p:ext uri="{19B8F6BF-5375-455C-9EA6-DF929625EA0E}">
        <p15:presenceInfo xmlns:p15="http://schemas.microsoft.com/office/powerpoint/2012/main" userId="Estupinan, M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7399ED"/>
    <a:srgbClr val="CDB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FFD96-EC84-4AA9-9A34-A645E3EE6145}" v="140" dt="2022-01-06T11:52:17.167"/>
    <p1510:client id="{242E5FE0-6CF9-3749-12D9-037C87D33E94}" v="32" dt="2022-01-07T08:04:55.658"/>
    <p1510:client id="{334C0D4E-F426-4858-859F-08E07823D42B}" v="518" dt="2021-06-16T15:00:50.559"/>
    <p1510:client id="{3C99410D-2C09-D440-BC80-9E6A2C127366}" v="20" dt="2022-01-06T15:49:35.732"/>
    <p1510:client id="{4AA472E1-6F38-40DB-8CB1-2D936F553616}" v="145" dt="2021-06-11T14:08:12.563"/>
    <p1510:client id="{4ABA1CBE-1CE5-5EBD-DA49-B78CE58B61C3}" v="213" dt="2022-01-06T11:50:54.424"/>
    <p1510:client id="{5DC6B5EC-C4D4-4C9C-AB00-D01BDC0FB32B}" v="92" dt="2022-01-06T11:30:54.651"/>
    <p1510:client id="{9D20D671-AC68-48C6-B80C-E08031EC7193}" v="31" dt="2021-06-16T14:39:37.840"/>
    <p1510:client id="{AD2807A8-5118-4406-B00E-6EFF19271346}" v="1" dt="2021-03-18T16:45:36.967"/>
    <p1510:client id="{C0762A19-D624-4E9A-98D3-C2AC1BFC66A9}" v="81" dt="2021-09-01T16:10:51.659"/>
    <p1510:client id="{C313702E-AA58-03BF-14EE-587E7B501853}" v="19" dt="2021-03-18T12:52:58.635"/>
    <p1510:client id="{C3E10CD0-BEB8-E4A1-A9FA-D17C140274AF}" v="17" dt="2021-03-18T12:37:30.039"/>
    <p1510:client id="{F703EF54-4C16-4769-AA34-EDE175F07755}" v="9" dt="2021-06-16T14:42:04.767"/>
    <p1510:client id="{FF53E747-D6D8-4F5F-AAEC-DF9FF686864C}" v="184" dt="2021-03-18T14:47:30.7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2262" y="6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72E0-8511-48E3-A4C9-434D2FB80701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675E8-ADA1-4E09-A777-628845A36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75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675E8-ADA1-4E09-A777-628845A36D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69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0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32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6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7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5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4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83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6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1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0C91-8EAB-4737-BB26-A329DB9FA75F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7CA5-03FD-463B-A265-B163D7422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0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helley.davies@croydon.gov.uk" TargetMode="External"/><Relationship Id="rId13" Type="http://schemas.openxmlformats.org/officeDocument/2006/relationships/hyperlink" Target="https://www.gov.uk/guidance/covid-19-coronavirus-restrictions-what-you-can-and-cannot-do#going-to-school-or-college" TargetMode="External"/><Relationship Id="rId3" Type="http://schemas.openxmlformats.org/officeDocument/2006/relationships/hyperlink" Target="https://www.gov.uk/government/publications/covid-19-stay-at-home-guidance/stay-at-home-guidance-for-households-with-possible-coronavirus-covid-19-infection" TargetMode="External"/><Relationship Id="rId7" Type="http://schemas.openxmlformats.org/officeDocument/2006/relationships/hyperlink" Target="mailto:passenger.transport@croydon.gov.uk" TargetMode="External"/><Relationship Id="rId12" Type="http://schemas.openxmlformats.org/officeDocument/2006/relationships/image" Target="../media/image1.emf"/><Relationship Id="rId2" Type="http://schemas.openxmlformats.org/officeDocument/2006/relationships/hyperlink" Target="https://www.gov.uk/government/publications/coronavirus-covid-19-home-test-kits-for-schools-and-fe-providers?utm_source=11839424-3a29-4d0b-996e-bf1a98a58db3&amp;utm_medium=email&amp;utm_campaign=govuk-notifications&amp;utm_content=immediat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v.uk/government/publications/covid-19-decontamination-in-non-healthcare-settings/covid-19-decontamination-in-non-healthcare-settings" TargetMode="External"/><Relationship Id="rId11" Type="http://schemas.openxmlformats.org/officeDocument/2006/relationships/hyperlink" Target="mailto:child.care@croydon.gov.uk" TargetMode="External"/><Relationship Id="rId5" Type="http://schemas.openxmlformats.org/officeDocument/2006/relationships/hyperlink" Target="https://www.gov.uk/government/publications/actions-for-schools-during-the-coronavirus-outbreak/guidance-for-full-opening-schools" TargetMode="External"/><Relationship Id="rId10" Type="http://schemas.openxmlformats.org/officeDocument/2006/relationships/hyperlink" Target="mailto:covid19@croydon.gov.uk" TargetMode="External"/><Relationship Id="rId4" Type="http://schemas.openxmlformats.org/officeDocument/2006/relationships/hyperlink" Target="https://www.gov.uk/guidance/nhs-test-and-trace-how-it-works" TargetMode="External"/><Relationship Id="rId9" Type="http://schemas.openxmlformats.org/officeDocument/2006/relationships/hyperlink" Target="mailto:Rachel.flowers@croydon.gov.uk" TargetMode="External"/><Relationship Id="rId14" Type="http://schemas.openxmlformats.org/officeDocument/2006/relationships/hyperlink" Target="https://assets.publishing.service.gov.uk/government/uploads/system/uploads/attachment_data/file/1044890/Schools_guidance_January_2022_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child.care@croydon.gov.uk" TargetMode="External"/><Relationship Id="rId3" Type="http://schemas.openxmlformats.org/officeDocument/2006/relationships/image" Target="../media/image1.emf"/><Relationship Id="rId7" Type="http://schemas.openxmlformats.org/officeDocument/2006/relationships/hyperlink" Target="mailto:covid19@croydon.gov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achel.flowers@croydon.gov.uk" TargetMode="External"/><Relationship Id="rId5" Type="http://schemas.openxmlformats.org/officeDocument/2006/relationships/hyperlink" Target="mailto:shelley.davies@croydon.gov.uk" TargetMode="External"/><Relationship Id="rId4" Type="http://schemas.openxmlformats.org/officeDocument/2006/relationships/hyperlink" Target="mailto:LCRC@phe.gov.uk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passenger.transport@croydon.gov.uk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child.care@croydon.gov.uk" TargetMode="External"/><Relationship Id="rId12" Type="http://schemas.openxmlformats.org/officeDocument/2006/relationships/hyperlink" Target="https://www.gov.uk/government/publications/covid-19-stay-at-home-guidance/stay-at-home-guidance-for-households-with-possible-coronavirus-covid-19-infe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ovid19@croydon.gov.uk" TargetMode="External"/><Relationship Id="rId11" Type="http://schemas.openxmlformats.org/officeDocument/2006/relationships/hyperlink" Target="https://www.gov.uk/government/publications/actions-for-schools-during-the-coronavirus-outbreak" TargetMode="External"/><Relationship Id="rId5" Type="http://schemas.openxmlformats.org/officeDocument/2006/relationships/hyperlink" Target="mailto:Rachel.flowers@croydon.gov.uk" TargetMode="External"/><Relationship Id="rId10" Type="http://schemas.openxmlformats.org/officeDocument/2006/relationships/image" Target="../media/image1.emf"/><Relationship Id="rId4" Type="http://schemas.openxmlformats.org/officeDocument/2006/relationships/hyperlink" Target="mailto:shelley.davies@croydon.gov.uk" TargetMode="External"/><Relationship Id="rId9" Type="http://schemas.openxmlformats.org/officeDocument/2006/relationships/hyperlink" Target="https://www.gov.uk/government/publications/test-and-trace-support-payment-scheme-claiming-financial-suppor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flowers@croydon.gov.uk%20%E2%80%93" TargetMode="External"/><Relationship Id="rId2" Type="http://schemas.openxmlformats.org/officeDocument/2006/relationships/hyperlink" Target="mailto:shelley.davies@croydon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ild.care@croydon.gov.uk" TargetMode="External"/><Relationship Id="rId5" Type="http://schemas.openxmlformats.org/officeDocument/2006/relationships/hyperlink" Target="mailto:educationenquiries@croydon.gov.uk" TargetMode="External"/><Relationship Id="rId4" Type="http://schemas.openxmlformats.org/officeDocument/2006/relationships/hyperlink" Target="mailto:covid19@croydon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COVID-19 Flowcharts with Actions for Education Settings from 17</a:t>
            </a:r>
            <a:r>
              <a:rPr lang="en-GB" b="1" baseline="30000" dirty="0" smtClean="0"/>
              <a:t>th</a:t>
            </a:r>
            <a:r>
              <a:rPr lang="en-GB" b="1" dirty="0" smtClean="0"/>
              <a:t> January 2022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04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Diagonal Corners Rounded 2"/>
          <p:cNvSpPr>
            <a:spLocks/>
          </p:cNvSpPr>
          <p:nvPr/>
        </p:nvSpPr>
        <p:spPr bwMode="auto">
          <a:xfrm>
            <a:off x="42487" y="1306711"/>
            <a:ext cx="4023230" cy="808579"/>
          </a:xfrm>
          <a:custGeom>
            <a:avLst/>
            <a:gdLst>
              <a:gd name="T0" fmla="*/ 280146 w 1680845"/>
              <a:gd name="T1" fmla="*/ 0 h 1981200"/>
              <a:gd name="T2" fmla="*/ 1680845 w 1680845"/>
              <a:gd name="T3" fmla="*/ 0 h 1981200"/>
              <a:gd name="T4" fmla="*/ 1680845 w 1680845"/>
              <a:gd name="T5" fmla="*/ 0 h 1981200"/>
              <a:gd name="T6" fmla="*/ 1680845 w 1680845"/>
              <a:gd name="T7" fmla="*/ 1701054 h 1981200"/>
              <a:gd name="T8" fmla="*/ 1400699 w 1680845"/>
              <a:gd name="T9" fmla="*/ 1981200 h 1981200"/>
              <a:gd name="T10" fmla="*/ 0 w 1680845"/>
              <a:gd name="T11" fmla="*/ 1981200 h 1981200"/>
              <a:gd name="T12" fmla="*/ 0 w 1680845"/>
              <a:gd name="T13" fmla="*/ 1981200 h 1981200"/>
              <a:gd name="T14" fmla="*/ 0 w 1680845"/>
              <a:gd name="T15" fmla="*/ 280146 h 1981200"/>
              <a:gd name="T16" fmla="*/ 280146 w 1680845"/>
              <a:gd name="T17" fmla="*/ 0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0845"/>
              <a:gd name="T28" fmla="*/ 0 h 1981200"/>
              <a:gd name="T29" fmla="*/ 1680845 w 1680845"/>
              <a:gd name="T30" fmla="*/ 1981200 h 1981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0845" h="1981200">
                <a:moveTo>
                  <a:pt x="280146" y="0"/>
                </a:moveTo>
                <a:lnTo>
                  <a:pt x="1680845" y="0"/>
                </a:lnTo>
                <a:lnTo>
                  <a:pt x="1680845" y="1701054"/>
                </a:lnTo>
                <a:cubicBezTo>
                  <a:pt x="1680845" y="1855774"/>
                  <a:pt x="1555419" y="1981200"/>
                  <a:pt x="1400699" y="1981200"/>
                </a:cubicBezTo>
                <a:lnTo>
                  <a:pt x="0" y="1981200"/>
                </a:lnTo>
                <a:lnTo>
                  <a:pt x="0" y="280146"/>
                </a:lnTo>
                <a:cubicBezTo>
                  <a:pt x="0" y="125426"/>
                  <a:pt x="125426" y="0"/>
                  <a:pt x="280146" y="0"/>
                </a:cubicBezTo>
                <a:close/>
              </a:path>
            </a:pathLst>
          </a:cu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Pupil or staff member develops symptoms of COVID-19 </a:t>
            </a:r>
            <a:r>
              <a:rPr lang="en-US" altLang="en-US" sz="14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home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(fever&gt;37.8 OR continuous cough OR loss of taste and / or smell)</a:t>
            </a: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8" name="Rectangle: Rounded Corners 16"/>
          <p:cNvSpPr>
            <a:spLocks noChangeArrowheads="1"/>
          </p:cNvSpPr>
          <p:nvPr/>
        </p:nvSpPr>
        <p:spPr bwMode="auto">
          <a:xfrm>
            <a:off x="185403" y="2381501"/>
            <a:ext cx="4065209" cy="2162098"/>
          </a:xfrm>
          <a:prstGeom prst="roundRect">
            <a:avLst>
              <a:gd name="adj" fmla="val 16667"/>
            </a:avLst>
          </a:prstGeom>
          <a:solidFill>
            <a:srgbClr val="7399ED"/>
          </a:solidFill>
          <a:ln>
            <a:noFill/>
          </a:ln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Suspected case, household and support bubble members:</a:t>
            </a:r>
          </a:p>
          <a:p>
            <a:pPr marL="171450" indent="-1714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Suspected case must get PCR tested immediately. </a:t>
            </a:r>
            <a:r>
              <a:rPr lang="en-US" sz="1400" dirty="0">
                <a:latin typeface="Arial"/>
                <a:ea typeface="Times New Roman" panose="02020603050405020304" pitchFamily="18" charset="0"/>
                <a:cs typeface="Arial"/>
              </a:rPr>
              <a:t>In exceptional circumstances schools may provide a </a:t>
            </a:r>
            <a:r>
              <a:rPr lang="en-US" sz="1400" u="sng" dirty="0">
                <a:solidFill>
                  <a:srgbClr val="0563C1"/>
                </a:solidFill>
                <a:latin typeface="Arial"/>
                <a:ea typeface="Times New Roman" panose="02020603050405020304" pitchFamily="18" charset="0"/>
                <a:cs typeface="Arial"/>
                <a:hlinkClick r:id="rId2"/>
              </a:rPr>
              <a:t>home test kit</a:t>
            </a:r>
            <a:r>
              <a:rPr lang="en-US" sz="14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  <a:endParaRPr lang="en-US" altLang="en-US" sz="140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pPr marL="171450" indent="-1714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Suspected case, and adults who are not fully vaccinated should </a:t>
            </a:r>
            <a:r>
              <a:rPr lang="en-US" altLang="en-US" sz="1400" u="sng" dirty="0">
                <a:solidFill>
                  <a:srgbClr val="0563C1"/>
                </a:solidFill>
                <a:latin typeface="Arial"/>
                <a:ea typeface="Times New Roman" panose="02020603050405020304" pitchFamily="18" charset="0"/>
                <a:cs typeface="Arial"/>
                <a:hlinkClick r:id="rId3"/>
              </a:rPr>
              <a:t>self-isolate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 until the result of the PCR test result </a:t>
            </a:r>
            <a:r>
              <a:rPr lang="en-US" altLang="en-US" sz="140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is </a:t>
            </a:r>
            <a:r>
              <a:rPr lang="en-US" altLang="en-US" sz="140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known</a:t>
            </a:r>
            <a:endParaRPr lang="en-US" altLang="en-US" sz="140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</p:txBody>
      </p:sp>
      <p:sp>
        <p:nvSpPr>
          <p:cNvPr id="9" name="Rectangle: Diagonal Corners Rounded 3"/>
          <p:cNvSpPr>
            <a:spLocks/>
          </p:cNvSpPr>
          <p:nvPr/>
        </p:nvSpPr>
        <p:spPr bwMode="auto">
          <a:xfrm>
            <a:off x="5070764" y="1299372"/>
            <a:ext cx="4245046" cy="759232"/>
          </a:xfrm>
          <a:custGeom>
            <a:avLst/>
            <a:gdLst>
              <a:gd name="T0" fmla="*/ 280146 w 1680845"/>
              <a:gd name="T1" fmla="*/ 0 h 1981200"/>
              <a:gd name="T2" fmla="*/ 1680845 w 1680845"/>
              <a:gd name="T3" fmla="*/ 0 h 1981200"/>
              <a:gd name="T4" fmla="*/ 1680845 w 1680845"/>
              <a:gd name="T5" fmla="*/ 0 h 1981200"/>
              <a:gd name="T6" fmla="*/ 1680845 w 1680845"/>
              <a:gd name="T7" fmla="*/ 1701054 h 1981200"/>
              <a:gd name="T8" fmla="*/ 1400699 w 1680845"/>
              <a:gd name="T9" fmla="*/ 1981200 h 1981200"/>
              <a:gd name="T10" fmla="*/ 0 w 1680845"/>
              <a:gd name="T11" fmla="*/ 1981200 h 1981200"/>
              <a:gd name="T12" fmla="*/ 0 w 1680845"/>
              <a:gd name="T13" fmla="*/ 1981200 h 1981200"/>
              <a:gd name="T14" fmla="*/ 0 w 1680845"/>
              <a:gd name="T15" fmla="*/ 280146 h 1981200"/>
              <a:gd name="T16" fmla="*/ 280146 w 1680845"/>
              <a:gd name="T17" fmla="*/ 0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0845"/>
              <a:gd name="T28" fmla="*/ 0 h 1981200"/>
              <a:gd name="T29" fmla="*/ 1680845 w 1680845"/>
              <a:gd name="T30" fmla="*/ 1981200 h 1981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0845" h="1981200">
                <a:moveTo>
                  <a:pt x="280146" y="0"/>
                </a:moveTo>
                <a:lnTo>
                  <a:pt x="1680845" y="0"/>
                </a:lnTo>
                <a:lnTo>
                  <a:pt x="1680845" y="1701054"/>
                </a:lnTo>
                <a:cubicBezTo>
                  <a:pt x="1680845" y="1855774"/>
                  <a:pt x="1555419" y="1981200"/>
                  <a:pt x="1400699" y="1981200"/>
                </a:cubicBezTo>
                <a:lnTo>
                  <a:pt x="0" y="1981200"/>
                </a:lnTo>
                <a:lnTo>
                  <a:pt x="0" y="280146"/>
                </a:lnTo>
                <a:cubicBezTo>
                  <a:pt x="0" y="125426"/>
                  <a:pt x="125426" y="0"/>
                  <a:pt x="280146" y="0"/>
                </a:cubicBezTo>
                <a:close/>
              </a:path>
            </a:pathLst>
          </a:cu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Pupil or staff member develops symptoms of COVID-19 </a:t>
            </a:r>
            <a:r>
              <a:rPr lang="en-US" altLang="en-US" sz="14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setting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(fever &gt; 37.8 OR continuous cough OR loss of taste and / or smell)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5449" y="484444"/>
            <a:ext cx="9430302" cy="6509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  <a:spAutoFit/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latin typeface="Arial"/>
                <a:ea typeface="Calibri" panose="020F0502020204030204" pitchFamily="34" charset="0"/>
                <a:cs typeface="Arial"/>
              </a:rPr>
              <a:t>Flowchart  1: CASES. What to do if somebody has COVID symptoms                                                 </a:t>
            </a:r>
            <a:r>
              <a:rPr lang="en-US" altLang="en-US" sz="1200" b="1" dirty="0">
                <a:latin typeface="Arial"/>
                <a:ea typeface="Calibri" panose="020F0502020204030204" pitchFamily="34" charset="0"/>
                <a:cs typeface="Arial"/>
              </a:rPr>
              <a:t>Updated 07 January 2022</a:t>
            </a:r>
            <a:endParaRPr lang="en-US" altLang="en-US" sz="1850" dirty="0">
              <a:latin typeface="Arial" panose="020B0604020202020204" pitchFamily="34" charset="0"/>
              <a:cs typeface="Arial"/>
            </a:endParaRPr>
          </a:p>
        </p:txBody>
      </p:sp>
      <p:sp>
        <p:nvSpPr>
          <p:cNvPr id="12" name="Rectangle 1184142674"/>
          <p:cNvSpPr>
            <a:spLocks noChangeArrowheads="1"/>
          </p:cNvSpPr>
          <p:nvPr/>
        </p:nvSpPr>
        <p:spPr bwMode="auto">
          <a:xfrm>
            <a:off x="185403" y="4608802"/>
            <a:ext cx="1545989" cy="2557906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50" b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Settings include: </a:t>
            </a:r>
            <a:r>
              <a:rPr lang="en-US" altLang="en-US" sz="115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schools, colleges, early years settings and universities</a:t>
            </a:r>
            <a:endParaRPr lang="en-US" altLang="en-US" sz="1155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55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20"/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50" b="1">
                <a:latin typeface="Arial"/>
                <a:ea typeface="Calibri" panose="020F0502020204030204" pitchFamily="34" charset="0"/>
                <a:cs typeface="Arial"/>
              </a:rPr>
              <a:t>Staff includes: </a:t>
            </a:r>
            <a:r>
              <a:rPr lang="en-US" altLang="en-US" sz="1150">
                <a:latin typeface="Arial"/>
                <a:ea typeface="Calibri" panose="020F0502020204030204" pitchFamily="34" charset="0"/>
                <a:cs typeface="Arial"/>
              </a:rPr>
              <a:t>teaching, support, catering, transport, office, visiting support staff e.g. therapists, health visiting team, </a:t>
            </a:r>
            <a:r>
              <a:rPr lang="en-US" altLang="en-US" sz="1150" err="1">
                <a:latin typeface="Arial"/>
                <a:ea typeface="Calibri" panose="020F0502020204030204" pitchFamily="34" charset="0"/>
                <a:cs typeface="Arial"/>
              </a:rPr>
              <a:t>immunisation</a:t>
            </a:r>
            <a:r>
              <a:rPr lang="en-US" altLang="en-US" sz="1150">
                <a:latin typeface="Arial"/>
                <a:ea typeface="Calibri" panose="020F0502020204030204" pitchFamily="34" charset="0"/>
                <a:cs typeface="Arial"/>
              </a:rPr>
              <a:t> team.</a:t>
            </a:r>
            <a:endParaRPr lang="en-US" altLang="en-US" sz="1150">
              <a:latin typeface="Arial"/>
              <a:cs typeface="Arial"/>
            </a:endParaRPr>
          </a:p>
        </p:txBody>
      </p:sp>
      <p:sp>
        <p:nvSpPr>
          <p:cNvPr id="15" name="Rectangle: Rounded Corners 198"/>
          <p:cNvSpPr>
            <a:spLocks noChangeArrowheads="1"/>
          </p:cNvSpPr>
          <p:nvPr/>
        </p:nvSpPr>
        <p:spPr bwMode="auto">
          <a:xfrm>
            <a:off x="5472590" y="9192377"/>
            <a:ext cx="4128610" cy="3609223"/>
          </a:xfrm>
          <a:prstGeom prst="roundRect">
            <a:avLst>
              <a:gd name="adj" fmla="val 16667"/>
            </a:avLst>
          </a:prstGeom>
          <a:solidFill>
            <a:srgbClr val="7399ED"/>
          </a:solidFill>
          <a:ln w="12700">
            <a:noFill/>
            <a:miter lim="800000"/>
            <a:headEnd/>
            <a:tailEnd/>
          </a:ln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0120">
              <a:tabLst>
                <a:tab pos="480060" algn="l"/>
              </a:tabLst>
            </a:pPr>
            <a:r>
              <a:rPr lang="en-US" altLang="en-US" sz="1400" b="1" dirty="0">
                <a:latin typeface="Arial"/>
                <a:ea typeface="Calibri" panose="020F0502020204030204" pitchFamily="34" charset="0"/>
                <a:cs typeface="Arial"/>
              </a:rPr>
              <a:t>CONFIRMED CASES:</a:t>
            </a:r>
            <a:endParaRPr lang="en-US" sz="1400" dirty="0">
              <a:cs typeface="Arial"/>
            </a:endParaRPr>
          </a:p>
          <a:p>
            <a:pPr marL="171450" indent="-171450" defTabSz="960120">
              <a:buFont typeface="Arial"/>
              <a:buChar char="•"/>
              <a:tabLst>
                <a:tab pos="480060" algn="l"/>
              </a:tabLst>
            </a:pPr>
            <a:r>
              <a:rPr lang="en-US" altLang="en-US" sz="1400" u="sng" dirty="0">
                <a:solidFill>
                  <a:srgbClr val="0563C1"/>
                </a:solidFill>
                <a:latin typeface="Arial"/>
                <a:ea typeface="Calibri" panose="020F0502020204030204" pitchFamily="34" charset="0"/>
                <a:cs typeface="Arial"/>
                <a:hlinkClick r:id="rId4"/>
              </a:rPr>
              <a:t>Must </a:t>
            </a:r>
            <a:r>
              <a:rPr lang="en-US" altLang="en-US" sz="1400" u="sng" dirty="0">
                <a:solidFill>
                  <a:srgbClr val="0563C1"/>
                </a:solidFill>
                <a:latin typeface="Arial"/>
                <a:ea typeface="Calibri" panose="020F0502020204030204" pitchFamily="34" charset="0"/>
                <a:cs typeface="Arial"/>
              </a:rPr>
              <a:t>commence </a:t>
            </a:r>
            <a:r>
              <a:rPr lang="en-US" altLang="en-US" sz="1400" dirty="0">
                <a:latin typeface="Arial"/>
                <a:ea typeface="Calibri" panose="020F0502020204030204" pitchFamily="34" charset="0"/>
                <a:cs typeface="Arial"/>
              </a:rPr>
              <a:t>10 days self-isolation.</a:t>
            </a:r>
            <a:r>
              <a:rPr lang="en-GB" sz="1400" dirty="0">
                <a:cs typeface="Arial" panose="020B060402020202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 defTabSz="960120">
              <a:buFont typeface="Arial"/>
              <a:buChar char="•"/>
              <a:tabLst>
                <a:tab pos="480060" algn="l"/>
              </a:tabLst>
            </a:pP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Self isolation can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end </a:t>
            </a:r>
            <a:r>
              <a:rPr lang="en-US" altLang="en-US" sz="1400" u="sng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after 5 full days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if they receive 2 negative LFD results 24 hours apart, on day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5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and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6</a:t>
            </a:r>
            <a:endParaRPr lang="en-US" sz="1400" dirty="0">
              <a:cs typeface="Arial" panose="020B0604020202020204" pitchFamily="34" charset="0"/>
            </a:endParaRP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 dirty="0">
                <a:latin typeface="Arial"/>
                <a:ea typeface="Calibri" panose="020F0502020204030204" pitchFamily="34" charset="0"/>
                <a:cs typeface="Arial"/>
              </a:rPr>
              <a:t>After self isolation period, if </a:t>
            </a:r>
            <a:r>
              <a:rPr lang="en-US" altLang="en-US" sz="1400" dirty="0" smtClean="0">
                <a:latin typeface="Arial"/>
                <a:ea typeface="Calibri" panose="020F0502020204030204" pitchFamily="34" charset="0"/>
                <a:cs typeface="Arial"/>
              </a:rPr>
              <a:t>well, </a:t>
            </a:r>
            <a:r>
              <a:rPr lang="en-US" altLang="en-US" sz="1400" dirty="0">
                <a:latin typeface="Arial"/>
                <a:ea typeface="Calibri" panose="020F0502020204030204" pitchFamily="34" charset="0"/>
                <a:cs typeface="Arial"/>
              </a:rPr>
              <a:t>pupil or staff member can return to the education setting. </a:t>
            </a: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 b="1" dirty="0">
                <a:latin typeface="Arial"/>
                <a:ea typeface="Calibri" panose="020F0502020204030204" pitchFamily="34" charset="0"/>
                <a:cs typeface="Arial"/>
              </a:rPr>
              <a:t>Unvaccinated close contacts over 18 years and 6 months </a:t>
            </a:r>
            <a:r>
              <a:rPr lang="en-US" altLang="en-US" sz="1400" dirty="0">
                <a:latin typeface="Arial"/>
                <a:ea typeface="Calibri" panose="020F0502020204030204" pitchFamily="34" charset="0"/>
                <a:cs typeface="Arial"/>
              </a:rPr>
              <a:t>must complete 10 days self-isolation.</a:t>
            </a:r>
          </a:p>
          <a:p>
            <a:pPr marL="171450" indent="-171450" defTabSz="960120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Arial"/>
                <a:ea typeface="Calibri" panose="020F0502020204030204" pitchFamily="34" charset="0"/>
                <a:cs typeface="Arial"/>
              </a:rPr>
              <a:t>After 10 days unvaccinated close contacts can return if well and no one in their household has COVID-19 symptoms</a:t>
            </a:r>
            <a:endParaRPr lang="en-US" altLang="en-US" sz="1400" dirty="0">
              <a:latin typeface="Arial"/>
              <a:cs typeface="Arial"/>
            </a:endParaRPr>
          </a:p>
        </p:txBody>
      </p:sp>
      <p:sp>
        <p:nvSpPr>
          <p:cNvPr id="17" name="Rectangle: Rounded Corners 9"/>
          <p:cNvSpPr>
            <a:spLocks noChangeArrowheads="1"/>
          </p:cNvSpPr>
          <p:nvPr/>
        </p:nvSpPr>
        <p:spPr bwMode="auto">
          <a:xfrm>
            <a:off x="5070764" y="2400551"/>
            <a:ext cx="4245046" cy="1942040"/>
          </a:xfrm>
          <a:prstGeom prst="roundRect">
            <a:avLst>
              <a:gd name="adj" fmla="val 16667"/>
            </a:avLst>
          </a:prstGeom>
          <a:solidFill>
            <a:srgbClr val="7399ED"/>
          </a:solidFill>
          <a:ln>
            <a:noFill/>
          </a:ln>
        </p:spPr>
        <p:txBody>
          <a:bodyPr vert="horz" wrap="square" lIns="75600" tIns="37800" rIns="75600" bIns="37800" numCol="1" anchor="t" anchorCtr="0" compatLnSpc="1">
            <a:prstTxWarp prst="textNoShape">
              <a:avLst/>
            </a:prstTxWarp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Setting on the day:</a:t>
            </a:r>
          </a:p>
          <a:p>
            <a:pPr marL="285750" indent="-2857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Isolate pupil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within the setting until collected.</a:t>
            </a:r>
          </a:p>
          <a:p>
            <a:pPr marL="285750" indent="-2857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 home suspected case.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 home adults close contacts who are not fully vaccinated </a:t>
            </a:r>
          </a:p>
          <a:p>
            <a:pPr marL="285750" indent="-2857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Clean the area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after suspected case has left.</a:t>
            </a:r>
          </a:p>
          <a:p>
            <a:pPr marL="285750" indent="-2857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 school transport service where relevant </a:t>
            </a:r>
            <a:r>
              <a:rPr lang="en-US" altLang="en-US" sz="14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passenger.transport@croydon.gov.uk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15805562" y="266954"/>
            <a:ext cx="3215402" cy="40838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6012" tIns="48006" rIns="96012" bIns="4800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40"/>
              </a:spcAft>
            </a:pPr>
            <a:endParaRPr lang="en-GB" sz="1155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7" name="Rectangle 66"/>
          <p:cNvSpPr>
            <a:spLocks noChangeArrowheads="1"/>
          </p:cNvSpPr>
          <p:nvPr/>
        </p:nvSpPr>
        <p:spPr bwMode="auto">
          <a:xfrm>
            <a:off x="2035508" y="63533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endParaRPr lang="en-GB" sz="2223"/>
          </a:p>
        </p:txBody>
      </p:sp>
      <p:sp>
        <p:nvSpPr>
          <p:cNvPr id="2058" name="Rectangle 67"/>
          <p:cNvSpPr>
            <a:spLocks noChangeArrowheads="1"/>
          </p:cNvSpPr>
          <p:nvPr/>
        </p:nvSpPr>
        <p:spPr bwMode="auto">
          <a:xfrm>
            <a:off x="2035508" y="567439"/>
            <a:ext cx="193964" cy="87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2" tIns="48006" rIns="96012" bIns="4800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0120"/>
            <a:r>
              <a:rPr lang="en-GB" altLang="en-US" sz="420"/>
              <a:t/>
            </a:r>
            <a:br>
              <a:rPr lang="en-GB" altLang="en-US" sz="420"/>
            </a:br>
            <a:endParaRPr lang="en-GB" altLang="en-US" sz="1155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60120"/>
            <a:r>
              <a:rPr lang="en-GB" altLang="en-US" sz="1155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altLang="en-US" sz="1155"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altLang="en-US" sz="420"/>
          </a:p>
          <a:p>
            <a:pPr defTabSz="960120"/>
            <a:endParaRPr lang="en-GB" altLang="en-US" sz="1890"/>
          </a:p>
        </p:txBody>
      </p:sp>
      <p:sp>
        <p:nvSpPr>
          <p:cNvPr id="55" name="Arrow: Right 5"/>
          <p:cNvSpPr/>
          <p:nvPr/>
        </p:nvSpPr>
        <p:spPr>
          <a:xfrm rot="5400000">
            <a:off x="1928089" y="2069436"/>
            <a:ext cx="271807" cy="354415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56" name="Arrow: Right 5"/>
          <p:cNvSpPr/>
          <p:nvPr/>
        </p:nvSpPr>
        <p:spPr>
          <a:xfrm rot="5400000">
            <a:off x="7239537" y="2055036"/>
            <a:ext cx="243007" cy="354415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57" name="Arrow: Right 5"/>
          <p:cNvSpPr/>
          <p:nvPr/>
        </p:nvSpPr>
        <p:spPr>
          <a:xfrm rot="10800000">
            <a:off x="4378177" y="3158497"/>
            <a:ext cx="457693" cy="370583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2059" name="Rectangle 2058"/>
          <p:cNvSpPr/>
          <p:nvPr/>
        </p:nvSpPr>
        <p:spPr>
          <a:xfrm>
            <a:off x="5429057" y="4854057"/>
            <a:ext cx="1611173" cy="27699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ea typeface="Calibri" panose="020F0502020204030204" pitchFamily="34" charset="0"/>
              </a:rPr>
              <a:t>PCR T</a:t>
            </a:r>
            <a:r>
              <a:rPr lang="en-GB" sz="12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est </a:t>
            </a:r>
            <a:r>
              <a:rPr lang="en-GB" sz="1200" b="1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GB" sz="12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ositive </a:t>
            </a:r>
            <a:endParaRPr lang="en-GB" sz="1200"/>
          </a:p>
        </p:txBody>
      </p:sp>
      <p:sp>
        <p:nvSpPr>
          <p:cNvPr id="2060" name="Rounded Rectangle 2059"/>
          <p:cNvSpPr/>
          <p:nvPr/>
        </p:nvSpPr>
        <p:spPr>
          <a:xfrm>
            <a:off x="1956380" y="5284898"/>
            <a:ext cx="1856952" cy="163787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If the test is negative pupil or staff member can return when well</a:t>
            </a:r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Non vaccinated close  contacts stop isolating</a:t>
            </a:r>
            <a:endParaRPr lang="en-GB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8" name="Arrow: Right 5"/>
          <p:cNvSpPr/>
          <p:nvPr/>
        </p:nvSpPr>
        <p:spPr>
          <a:xfrm rot="8217558">
            <a:off x="3774195" y="5679509"/>
            <a:ext cx="725934" cy="442711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69" name="Rectangle 68"/>
          <p:cNvSpPr/>
          <p:nvPr/>
        </p:nvSpPr>
        <p:spPr>
          <a:xfrm>
            <a:off x="2035508" y="4811803"/>
            <a:ext cx="1779163" cy="27699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12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PCR Test </a:t>
            </a:r>
            <a:r>
              <a:rPr lang="en-GB" sz="1200" b="1">
                <a:latin typeface="Arial" panose="020B0604020202020204" pitchFamily="34" charset="0"/>
                <a:ea typeface="Calibri" panose="020F0502020204030204" pitchFamily="34" charset="0"/>
              </a:rPr>
              <a:t>N</a:t>
            </a:r>
            <a:r>
              <a:rPr lang="en-GB" sz="12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egative</a:t>
            </a:r>
            <a:endParaRPr lang="en-GB" sz="1200"/>
          </a:p>
        </p:txBody>
      </p:sp>
      <p:sp>
        <p:nvSpPr>
          <p:cNvPr id="74" name="Arrow: Right 5"/>
          <p:cNvSpPr/>
          <p:nvPr/>
        </p:nvSpPr>
        <p:spPr>
          <a:xfrm rot="2566175">
            <a:off x="4677632" y="5684668"/>
            <a:ext cx="749584" cy="434711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>
            <a:off x="5429057" y="5337030"/>
            <a:ext cx="4086694" cy="37589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pPr defTabSz="960120">
              <a:tabLst>
                <a:tab pos="480060" algn="l"/>
              </a:tabLst>
            </a:pPr>
            <a:r>
              <a:rPr lang="en-US" altLang="en-US" sz="1200" b="1" dirty="0">
                <a:latin typeface="Arial"/>
                <a:ea typeface="Calibri" panose="020F0502020204030204" pitchFamily="34" charset="0"/>
                <a:cs typeface="Arial"/>
              </a:rPr>
              <a:t>SETTINGS: </a:t>
            </a:r>
            <a:endParaRPr lang="en-US" altLang="en-US" sz="1200" dirty="0">
              <a:latin typeface="Arial"/>
              <a:cs typeface="Arial"/>
            </a:endParaRPr>
          </a:p>
          <a:p>
            <a:pPr defTabSz="960120">
              <a:tabLst>
                <a:tab pos="480060" algn="l"/>
              </a:tabLst>
            </a:pPr>
            <a:r>
              <a:rPr lang="en-US" altLang="en-US" sz="1200" dirty="0">
                <a:latin typeface="Arial"/>
                <a:cs typeface="Arial"/>
              </a:rPr>
              <a:t>1</a:t>
            </a:r>
            <a:r>
              <a:rPr lang="en-US" altLang="en-US" sz="1400" dirty="0">
                <a:latin typeface="Arial"/>
                <a:cs typeface="Arial"/>
              </a:rPr>
              <a:t>. For all cases using the template on page 5 to inform:</a:t>
            </a:r>
          </a:p>
          <a:p>
            <a:pPr marL="170815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Croydon Director of Education </a:t>
            </a:r>
            <a:r>
              <a:rPr lang="en-US" sz="1400" u="sng" dirty="0">
                <a:solidFill>
                  <a:srgbClr val="0563C1"/>
                </a:solidFill>
                <a:latin typeface="Arial"/>
                <a:ea typeface="Times New Roman" panose="02020603050405020304" pitchFamily="18" charset="0"/>
                <a:cs typeface="Arial"/>
                <a:hlinkClick r:id="rId8"/>
              </a:rPr>
              <a:t>shelley.davies@croydon.gov.uk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, Director</a:t>
            </a: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 of Public Health </a:t>
            </a:r>
            <a:r>
              <a:rPr lang="en-US" altLang="en-US" sz="1400" u="sng" dirty="0">
                <a:solidFill>
                  <a:srgbClr val="0563C1"/>
                </a:solidFill>
                <a:latin typeface="Arial"/>
                <a:ea typeface="Times New Roman" panose="02020603050405020304" pitchFamily="18" charset="0"/>
                <a:cs typeface="Arial"/>
                <a:hlinkClick r:id="rId9"/>
              </a:rPr>
              <a:t>Rachel.flowers@croydon.gov.uk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 and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hlinkClick r:id="rId10"/>
              </a:rPr>
              <a:t>covid19@croydon.gov.uk</a:t>
            </a:r>
            <a:endParaRPr lang="en-US" altLang="en-US" sz="1400" dirty="0">
              <a:latin typeface="Arial"/>
              <a:cs typeface="Arial"/>
            </a:endParaRPr>
          </a:p>
          <a:p>
            <a:pPr marL="170815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Your school link advisor or </a:t>
            </a:r>
            <a:r>
              <a:rPr lang="en-US" sz="1400" dirty="0">
                <a:latin typeface="Arial"/>
                <a:ea typeface="+mn-lt"/>
                <a:cs typeface="Arial"/>
              </a:rPr>
              <a:t>Early years contact  - </a:t>
            </a:r>
            <a:r>
              <a:rPr lang="en-US" sz="1400" dirty="0">
                <a:ea typeface="+mn-lt"/>
                <a:cs typeface="Calibri"/>
                <a:hlinkClick r:id="rId11"/>
              </a:rPr>
              <a:t>child.care@croydon.gov.uk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60120">
              <a:tabLst>
                <a:tab pos="480060" algn="l"/>
              </a:tabLst>
            </a:pP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2. Any concerns contact </a:t>
            </a:r>
            <a:r>
              <a:rPr lang="en-US" altLang="en-US" sz="1400" dirty="0" err="1">
                <a:latin typeface="Arial"/>
                <a:ea typeface="Times New Roman" panose="02020603050405020304" pitchFamily="18" charset="0"/>
                <a:cs typeface="Arial"/>
              </a:rPr>
              <a:t>DfE</a:t>
            </a: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 for advice on 0800 046 8687</a:t>
            </a:r>
            <a:endParaRPr lang="en-US" sz="1400" dirty="0">
              <a:cs typeface="Calibri"/>
            </a:endParaRP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3. Special schools should contact LCRC for all cases</a:t>
            </a: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/>
                <a:ea typeface="Times New Roman" panose="02020603050405020304" pitchFamily="18" charset="0"/>
                <a:cs typeface="Arial"/>
              </a:rPr>
              <a:t>4. If you have had two cases  or more please follow Flow Chart 2. 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4" name="Diamond 33"/>
          <p:cNvSpPr/>
          <p:nvPr/>
        </p:nvSpPr>
        <p:spPr>
          <a:xfrm>
            <a:off x="3883068" y="4348911"/>
            <a:ext cx="1447910" cy="1319115"/>
          </a:xfrm>
          <a:prstGeom prst="diamond">
            <a:avLst/>
          </a:prstGeom>
          <a:solidFill>
            <a:srgbClr val="CDBC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00" b="1">
                <a:solidFill>
                  <a:schemeClr val="tx1"/>
                </a:solidFill>
                <a:latin typeface="Arial"/>
                <a:cs typeface="Arial"/>
              </a:rPr>
              <a:t>What is the PCR test result?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07876" y="11471869"/>
            <a:ext cx="1925100" cy="764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294" y="20798"/>
            <a:ext cx="93262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2"/>
                </a:solidFill>
                <a:latin typeface="Arial"/>
                <a:ea typeface="Calibri" panose="020F0502020204030204" pitchFamily="34" charset="0"/>
                <a:cs typeface="Arial"/>
              </a:rPr>
              <a:t>Schools, Colleges and Early Years </a:t>
            </a:r>
            <a:r>
              <a:rPr lang="en-US" altLang="en-US" sz="2400" b="1" dirty="0" smtClean="0">
                <a:solidFill>
                  <a:schemeClr val="accent2"/>
                </a:solidFill>
                <a:latin typeface="Arial"/>
                <a:ea typeface="Calibri" panose="020F0502020204030204" pitchFamily="34" charset="0"/>
                <a:cs typeface="Arial"/>
              </a:rPr>
              <a:t>Settings</a:t>
            </a:r>
            <a:endParaRPr lang="en-US" altLang="en-US" sz="2400" b="1" dirty="0">
              <a:solidFill>
                <a:schemeClr val="accent2"/>
              </a:solidFill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E50AA4A-AE69-4D0A-9952-9595BBC024E8}"/>
              </a:ext>
            </a:extLst>
          </p:cNvPr>
          <p:cNvSpPr txBox="1"/>
          <p:nvPr/>
        </p:nvSpPr>
        <p:spPr>
          <a:xfrm>
            <a:off x="189850" y="7301796"/>
            <a:ext cx="4881392" cy="5499804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defTabSz="960120" eaLnBrk="0" fontAlgn="base" hangingPunct="0">
              <a:spcBef>
                <a:spcPct val="0"/>
              </a:spcBef>
              <a:spcAft>
                <a:spcPct val="0"/>
              </a:spcAft>
              <a:tabLst>
                <a:tab pos="480060" algn="l"/>
              </a:tabLst>
              <a:defRPr sz="1200" b="1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500"/>
              </a:spcAft>
            </a:pPr>
            <a:r>
              <a:rPr lang="en-GB" sz="1400" dirty="0"/>
              <a:t>Key Infection control and outbreak management points –See here for </a:t>
            </a:r>
            <a:r>
              <a:rPr lang="en-GB" sz="1400" dirty="0"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FAQs</a:t>
            </a:r>
            <a:r>
              <a:rPr lang="en-GB" sz="1400" dirty="0"/>
              <a:t> and Appendix A for more detail</a:t>
            </a:r>
            <a:endParaRPr lang="en-US" dirty="0"/>
          </a:p>
          <a:p>
            <a:r>
              <a:rPr lang="en-GB" sz="1400" dirty="0"/>
              <a:t>Contingency plans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Update the risk assessments and contingency plans for when threshold levels are reached</a:t>
            </a:r>
          </a:p>
          <a:p>
            <a:r>
              <a:rPr lang="en-GB" sz="1400" dirty="0"/>
              <a:t>LFD Testing twice weekly (</a:t>
            </a:r>
            <a:r>
              <a:rPr lang="en-GB" sz="1400" dirty="0">
                <a:hlinkClick r:id="rId14"/>
              </a:rPr>
              <a:t>See here</a:t>
            </a:r>
            <a:r>
              <a:rPr lang="en-GB" sz="1400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It is strongly recommended that all staff and secondary school pupils two weekly LFD testing. (LFD testing is not mandatory, but is strongly encouraged)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Staff and children with a positive LFD should self isolate and follow flow chart 4 for asymptomatic testing.</a:t>
            </a:r>
          </a:p>
          <a:p>
            <a:r>
              <a:rPr lang="en-GB" sz="1400" dirty="0"/>
              <a:t>Face coverings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The Director of Public Health, Rachel Flowers, strongly recommends that as a minimum staff and pupils in secondary schools wear face coverings in classrooms, corridors and communal areas.</a:t>
            </a:r>
            <a:endParaRPr lang="en-GB" dirty="0"/>
          </a:p>
          <a:p>
            <a:r>
              <a:rPr lang="en-GB" sz="1400" dirty="0"/>
              <a:t>Handwashing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Frequent handwashing is as important as ever</a:t>
            </a:r>
          </a:p>
          <a:p>
            <a:r>
              <a:rPr lang="en-GB" sz="1400" dirty="0"/>
              <a:t>Ventilation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Keep all spaces well ventilated</a:t>
            </a:r>
          </a:p>
          <a:p>
            <a:r>
              <a:rPr lang="en-GB" sz="1400" dirty="0"/>
              <a:t>Cleaning</a:t>
            </a:r>
          </a:p>
          <a:p>
            <a:pPr marL="285750" indent="-285750">
              <a:buFont typeface="Arial"/>
              <a:buChar char="•"/>
            </a:pPr>
            <a:r>
              <a:rPr lang="en-GB" sz="1400" b="0" dirty="0"/>
              <a:t>Keep to the same enhanced cleaning regimes</a:t>
            </a:r>
          </a:p>
          <a:p>
            <a:r>
              <a:rPr lang="en-GB" sz="1400" dirty="0"/>
              <a:t>Vaccination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/>
              <a:t>Encourage staff and eligible pupils to get vaccinated</a:t>
            </a:r>
          </a:p>
        </p:txBody>
      </p:sp>
    </p:spTree>
    <p:extLst>
      <p:ext uri="{BB962C8B-B14F-4D97-AF65-F5344CB8AC3E}">
        <p14:creationId xmlns:p14="http://schemas.microsoft.com/office/powerpoint/2010/main" val="373816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86" y="11261548"/>
            <a:ext cx="2017977" cy="38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Diagonal Corners Rounded 2"/>
          <p:cNvSpPr>
            <a:spLocks/>
          </p:cNvSpPr>
          <p:nvPr/>
        </p:nvSpPr>
        <p:spPr bwMode="auto">
          <a:xfrm>
            <a:off x="229585" y="1260856"/>
            <a:ext cx="4023230" cy="808579"/>
          </a:xfrm>
          <a:custGeom>
            <a:avLst/>
            <a:gdLst>
              <a:gd name="T0" fmla="*/ 280146 w 1680845"/>
              <a:gd name="T1" fmla="*/ 0 h 1981200"/>
              <a:gd name="T2" fmla="*/ 1680845 w 1680845"/>
              <a:gd name="T3" fmla="*/ 0 h 1981200"/>
              <a:gd name="T4" fmla="*/ 1680845 w 1680845"/>
              <a:gd name="T5" fmla="*/ 0 h 1981200"/>
              <a:gd name="T6" fmla="*/ 1680845 w 1680845"/>
              <a:gd name="T7" fmla="*/ 1701054 h 1981200"/>
              <a:gd name="T8" fmla="*/ 1400699 w 1680845"/>
              <a:gd name="T9" fmla="*/ 1981200 h 1981200"/>
              <a:gd name="T10" fmla="*/ 0 w 1680845"/>
              <a:gd name="T11" fmla="*/ 1981200 h 1981200"/>
              <a:gd name="T12" fmla="*/ 0 w 1680845"/>
              <a:gd name="T13" fmla="*/ 1981200 h 1981200"/>
              <a:gd name="T14" fmla="*/ 0 w 1680845"/>
              <a:gd name="T15" fmla="*/ 280146 h 1981200"/>
              <a:gd name="T16" fmla="*/ 280146 w 1680845"/>
              <a:gd name="T17" fmla="*/ 0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0845"/>
              <a:gd name="T28" fmla="*/ 0 h 1981200"/>
              <a:gd name="T29" fmla="*/ 1680845 w 1680845"/>
              <a:gd name="T30" fmla="*/ 1981200 h 1981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0845" h="1981200">
                <a:moveTo>
                  <a:pt x="280146" y="0"/>
                </a:moveTo>
                <a:lnTo>
                  <a:pt x="1680845" y="0"/>
                </a:lnTo>
                <a:lnTo>
                  <a:pt x="1680845" y="1701054"/>
                </a:lnTo>
                <a:cubicBezTo>
                  <a:pt x="1680845" y="1855774"/>
                  <a:pt x="1555419" y="1981200"/>
                  <a:pt x="1400699" y="1981200"/>
                </a:cubicBezTo>
                <a:lnTo>
                  <a:pt x="0" y="1981200"/>
                </a:lnTo>
                <a:lnTo>
                  <a:pt x="0" y="280146"/>
                </a:lnTo>
                <a:cubicBezTo>
                  <a:pt x="0" y="125426"/>
                  <a:pt x="125426" y="0"/>
                  <a:pt x="280146" y="0"/>
                </a:cubicBezTo>
                <a:close/>
              </a:path>
            </a:pathLst>
          </a:cu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</a:rPr>
              <a:t>2+ confirmed cases in education setting within 10 days </a:t>
            </a:r>
          </a:p>
        </p:txBody>
      </p:sp>
      <p:sp>
        <p:nvSpPr>
          <p:cNvPr id="8" name="Rectangle: Rounded Corners 16"/>
          <p:cNvSpPr>
            <a:spLocks noChangeArrowheads="1"/>
          </p:cNvSpPr>
          <p:nvPr/>
        </p:nvSpPr>
        <p:spPr bwMode="auto">
          <a:xfrm>
            <a:off x="180499" y="2938586"/>
            <a:ext cx="7208749" cy="2886156"/>
          </a:xfrm>
          <a:prstGeom prst="roundRect">
            <a:avLst>
              <a:gd name="adj" fmla="val 16667"/>
            </a:avLst>
          </a:prstGeom>
          <a:solidFill>
            <a:srgbClr val="7399ED"/>
          </a:solidFill>
          <a:ln>
            <a:noFill/>
          </a:ln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Escalation threshold met?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Thresholds for most education and childcare settings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5 children, pupils, students or staff, who are likely to have mixed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closely, test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positive for COVID-19 within a 10-day period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10% of children, pupils, students or staff who are likely to have mixed closely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positive for COVID-19 within a 10- day period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Special schools, residential settings and settings that operate 20 or fewer children, pupils, students at one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 children, pupils, students and staff, who are likely to have mixed </a:t>
            </a: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closely, test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positive for COVID-19 within a 10-day period</a:t>
            </a:r>
          </a:p>
        </p:txBody>
      </p:sp>
      <p:sp>
        <p:nvSpPr>
          <p:cNvPr id="9" name="Rectangle: Diagonal Corners Rounded 3"/>
          <p:cNvSpPr>
            <a:spLocks/>
          </p:cNvSpPr>
          <p:nvPr/>
        </p:nvSpPr>
        <p:spPr bwMode="auto">
          <a:xfrm>
            <a:off x="5113942" y="1338325"/>
            <a:ext cx="4245046" cy="759232"/>
          </a:xfrm>
          <a:custGeom>
            <a:avLst/>
            <a:gdLst>
              <a:gd name="T0" fmla="*/ 280146 w 1680845"/>
              <a:gd name="T1" fmla="*/ 0 h 1981200"/>
              <a:gd name="T2" fmla="*/ 1680845 w 1680845"/>
              <a:gd name="T3" fmla="*/ 0 h 1981200"/>
              <a:gd name="T4" fmla="*/ 1680845 w 1680845"/>
              <a:gd name="T5" fmla="*/ 0 h 1981200"/>
              <a:gd name="T6" fmla="*/ 1680845 w 1680845"/>
              <a:gd name="T7" fmla="*/ 1701054 h 1981200"/>
              <a:gd name="T8" fmla="*/ 1400699 w 1680845"/>
              <a:gd name="T9" fmla="*/ 1981200 h 1981200"/>
              <a:gd name="T10" fmla="*/ 0 w 1680845"/>
              <a:gd name="T11" fmla="*/ 1981200 h 1981200"/>
              <a:gd name="T12" fmla="*/ 0 w 1680845"/>
              <a:gd name="T13" fmla="*/ 1981200 h 1981200"/>
              <a:gd name="T14" fmla="*/ 0 w 1680845"/>
              <a:gd name="T15" fmla="*/ 280146 h 1981200"/>
              <a:gd name="T16" fmla="*/ 280146 w 1680845"/>
              <a:gd name="T17" fmla="*/ 0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0845"/>
              <a:gd name="T28" fmla="*/ 0 h 1981200"/>
              <a:gd name="T29" fmla="*/ 1680845 w 1680845"/>
              <a:gd name="T30" fmla="*/ 1981200 h 1981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0845" h="1981200">
                <a:moveTo>
                  <a:pt x="280146" y="0"/>
                </a:moveTo>
                <a:lnTo>
                  <a:pt x="1680845" y="0"/>
                </a:lnTo>
                <a:lnTo>
                  <a:pt x="1680845" y="1701054"/>
                </a:lnTo>
                <a:cubicBezTo>
                  <a:pt x="1680845" y="1855774"/>
                  <a:pt x="1555419" y="1981200"/>
                  <a:pt x="1400699" y="1981200"/>
                </a:cubicBezTo>
                <a:lnTo>
                  <a:pt x="0" y="1981200"/>
                </a:lnTo>
                <a:lnTo>
                  <a:pt x="0" y="280146"/>
                </a:lnTo>
                <a:cubicBezTo>
                  <a:pt x="0" y="125426"/>
                  <a:pt x="125426" y="0"/>
                  <a:pt x="280146" y="0"/>
                </a:cubicBezTo>
                <a:close/>
              </a:path>
            </a:pathLst>
          </a:cu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>
                <a:latin typeface="Arial" panose="020B0604020202020204" pitchFamily="34" charset="0"/>
              </a:rPr>
              <a:t>Follow advice in flow chart 1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0545" y="484444"/>
            <a:ext cx="9339724" cy="6509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  <a:spAutoFit/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latin typeface="Arial"/>
                <a:ea typeface="Calibri" panose="020F0502020204030204" pitchFamily="34" charset="0"/>
                <a:cs typeface="Arial"/>
              </a:rPr>
              <a:t>Flowchart  2: 2 or more confirmed COVID-19 cases in an education setting                                                            			      </a:t>
            </a:r>
            <a:r>
              <a:rPr lang="en-US" altLang="en-US" sz="1200" b="1" dirty="0">
                <a:latin typeface="Arial"/>
                <a:ea typeface="Calibri" panose="020F0502020204030204" pitchFamily="34" charset="0"/>
                <a:cs typeface="Arial"/>
              </a:rPr>
              <a:t>Updated: 1 September 2021</a:t>
            </a:r>
            <a:endParaRPr lang="en-US" altLang="en-US" sz="1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15805562" y="266954"/>
            <a:ext cx="3215402" cy="40838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6012" tIns="48006" rIns="96012" bIns="4800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40"/>
              </a:spcAft>
            </a:pPr>
            <a:endParaRPr lang="en-GB" sz="1155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6" name="Rectangle 42"/>
          <p:cNvSpPr>
            <a:spLocks noChangeArrowheads="1"/>
          </p:cNvSpPr>
          <p:nvPr/>
        </p:nvSpPr>
        <p:spPr bwMode="auto">
          <a:xfrm>
            <a:off x="2035508" y="-623918"/>
            <a:ext cx="1679326" cy="203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31509" tIns="831509" rIns="831509" bIns="8315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2223"/>
          </a:p>
        </p:txBody>
      </p:sp>
      <p:sp>
        <p:nvSpPr>
          <p:cNvPr id="2057" name="Rectangle 66"/>
          <p:cNvSpPr>
            <a:spLocks noChangeArrowheads="1"/>
          </p:cNvSpPr>
          <p:nvPr/>
        </p:nvSpPr>
        <p:spPr bwMode="auto">
          <a:xfrm>
            <a:off x="2035508" y="63533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endParaRPr lang="en-GB" sz="2223"/>
          </a:p>
        </p:txBody>
      </p:sp>
      <p:sp>
        <p:nvSpPr>
          <p:cNvPr id="55" name="Arrow: Right 5"/>
          <p:cNvSpPr/>
          <p:nvPr/>
        </p:nvSpPr>
        <p:spPr>
          <a:xfrm rot="5400000">
            <a:off x="2226377" y="2361201"/>
            <a:ext cx="695960" cy="354415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57" name="Arrow: Right 5"/>
          <p:cNvSpPr/>
          <p:nvPr/>
        </p:nvSpPr>
        <p:spPr>
          <a:xfrm>
            <a:off x="4474003" y="1767648"/>
            <a:ext cx="457693" cy="370583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86" y="10186260"/>
            <a:ext cx="1925100" cy="7646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294" y="20798"/>
            <a:ext cx="93262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2"/>
                </a:solidFill>
                <a:latin typeface="Arial"/>
                <a:ea typeface="Calibri" panose="020F0502020204030204" pitchFamily="34" charset="0"/>
                <a:cs typeface="Arial"/>
              </a:rPr>
              <a:t>Schools, Colleges and Early Years Settings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29160" y="2214879"/>
            <a:ext cx="601626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02036" y="1310981"/>
            <a:ext cx="601626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33261" y="3344188"/>
            <a:ext cx="601626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NO</a:t>
            </a:r>
          </a:p>
        </p:txBody>
      </p:sp>
      <p:sp>
        <p:nvSpPr>
          <p:cNvPr id="4" name="Bent-Up Arrow 3"/>
          <p:cNvSpPr/>
          <p:nvPr/>
        </p:nvSpPr>
        <p:spPr>
          <a:xfrm>
            <a:off x="7517620" y="2158558"/>
            <a:ext cx="1154450" cy="2058973"/>
          </a:xfrm>
          <a:prstGeom prst="bentUp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30" name="Arrow: Right 5"/>
          <p:cNvSpPr/>
          <p:nvPr/>
        </p:nvSpPr>
        <p:spPr>
          <a:xfrm rot="5400000">
            <a:off x="1873903" y="6099960"/>
            <a:ext cx="534328" cy="354415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31" name="AutoShape 24"/>
          <p:cNvSpPr>
            <a:spLocks noChangeArrowheads="1"/>
          </p:cNvSpPr>
          <p:nvPr/>
        </p:nvSpPr>
        <p:spPr bwMode="auto">
          <a:xfrm>
            <a:off x="316365" y="6674449"/>
            <a:ext cx="3193531" cy="246551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pPr defTabSz="960120">
              <a:tabLst>
                <a:tab pos="480060" algn="l"/>
              </a:tabLst>
            </a:pPr>
            <a:r>
              <a:rPr lang="en-US" altLang="en-US" sz="14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Inform:</a:t>
            </a: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LCRC@phe.gov.uk</a:t>
            </a:r>
            <a:r>
              <a:rPr lang="en-US" alt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Croydon Director of Education </a:t>
            </a:r>
            <a:r>
              <a:rPr lang="en-US" sz="1400" u="sng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shelley.davies@croydon.gov.uk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Director</a:t>
            </a:r>
            <a:r>
              <a:rPr lang="en-US" alt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Public Health </a:t>
            </a:r>
            <a:r>
              <a:rPr lang="en-US" altLang="en-US" sz="1400" u="sng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Rachel.flowers@croydon.gov.uk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covid19@croydon.gov.uk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school link advisor or </a:t>
            </a:r>
            <a:r>
              <a:rPr lang="en-US" sz="140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Early years contact  - </a:t>
            </a:r>
            <a:r>
              <a:rPr lang="en-US" sz="1400"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8"/>
              </a:rPr>
              <a:t>child.care@croydon.gov.uk</a:t>
            </a:r>
            <a:endParaRPr lang="en-US" altLang="en-US" sz="14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endParaRPr lang="en-US" altLang="en-US" sz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75440" y="8678670"/>
            <a:ext cx="2013808" cy="1528997"/>
          </a:xfrm>
          <a:prstGeom prst="ellipse">
            <a:avLst/>
          </a:prstGeom>
          <a:solidFill>
            <a:srgbClr val="CDBC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considered to be mixing closely?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85606" y="6372762"/>
            <a:ext cx="2480898" cy="211510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Years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childminder minding children, including their own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nursery class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friendship group who often play together 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and children taking part in the same activity session together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893033" y="6202147"/>
            <a:ext cx="2622717" cy="2525038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Wraparound Care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private tutor or coach offering one-to-one tuition to a child, or to multiple children at the same time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and children taking part in the same class or activity session together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who have slept in the same room or dormitory together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11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702946" y="10266863"/>
            <a:ext cx="2480898" cy="1701999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form group or subject class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friendship group mixing at break times 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sports team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group in an after-school activity</a:t>
            </a:r>
            <a:endParaRPr lang="en-GB" sz="110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663224" y="10248103"/>
            <a:ext cx="2480898" cy="2180630"/>
          </a:xfrm>
          <a:prstGeom prst="roundRect">
            <a:avLst/>
          </a:prstGeom>
          <a:solidFill>
            <a:srgbClr val="FFF2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education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courses that require close hands-on teaching, such as hairdressing and barbering 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who have played on sports teams together</a:t>
            </a:r>
          </a:p>
          <a:p>
            <a:pPr marL="177800" lvl="0" indent="-1778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and teachers who have mixed in the same classroom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849938">
            <a:off x="5028540" y="8505490"/>
            <a:ext cx="353599" cy="677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716187">
            <a:off x="7410720" y="8762779"/>
            <a:ext cx="353599" cy="4967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503305">
            <a:off x="4964479" y="9597511"/>
            <a:ext cx="353599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8067994">
            <a:off x="7296037" y="9736481"/>
            <a:ext cx="353599" cy="4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2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94" y="12306134"/>
            <a:ext cx="2017977" cy="38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8928" y="437463"/>
            <a:ext cx="9512263" cy="13280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  <a:spAutoFit/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/>
                <a:ea typeface="Calibri" panose="020F0502020204030204" pitchFamily="34" charset="0"/>
                <a:cs typeface="Arial"/>
              </a:rPr>
              <a:t>Flowchart  3: LFD regular testing for </a:t>
            </a:r>
            <a:r>
              <a:rPr lang="en-US" altLang="en-US" sz="2000" b="1" u="sng" dirty="0">
                <a:latin typeface="Arial"/>
                <a:ea typeface="Calibri" panose="020F0502020204030204" pitchFamily="34" charset="0"/>
                <a:cs typeface="Arial"/>
              </a:rPr>
              <a:t>asymptomatic </a:t>
            </a:r>
            <a:r>
              <a:rPr lang="en-US" altLang="en-US" sz="2000" b="1" dirty="0">
                <a:latin typeface="Arial"/>
                <a:ea typeface="Calibri" panose="020F0502020204030204" pitchFamily="34" charset="0"/>
                <a:cs typeface="Arial"/>
              </a:rPr>
              <a:t>staff in all settings and secondary school and college pupils. What to do if a member of staff or pupil has a positive LFD result </a:t>
            </a: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/>
                <a:ea typeface="Calibri" panose="020F0502020204030204" pitchFamily="34" charset="0"/>
                <a:cs typeface="Arial"/>
              </a:rPr>
              <a:t>- At home or in an education setting			</a:t>
            </a:r>
            <a:endParaRPr lang="en-US" altLang="en-US" sz="1890" dirty="0">
              <a:latin typeface="Arial" panose="020B0604020202020204" pitchFamily="34" charset="0"/>
            </a:endParaRPr>
          </a:p>
        </p:txBody>
      </p:sp>
      <p:sp>
        <p:nvSpPr>
          <p:cNvPr id="12" name="Rectangle 1184142674"/>
          <p:cNvSpPr>
            <a:spLocks noChangeArrowheads="1"/>
          </p:cNvSpPr>
          <p:nvPr/>
        </p:nvSpPr>
        <p:spPr bwMode="auto">
          <a:xfrm>
            <a:off x="319661" y="10298305"/>
            <a:ext cx="3597301" cy="1590225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5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Settings include: </a:t>
            </a:r>
            <a:r>
              <a:rPr lang="en-US" altLang="en-US" sz="115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schools, colleges, early years settings</a:t>
            </a:r>
            <a:endParaRPr lang="en-US" altLang="en-US" sz="115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5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20" dirty="0"/>
          </a:p>
          <a:p>
            <a:pPr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50" b="1" dirty="0">
                <a:latin typeface="Arial"/>
                <a:ea typeface="Calibri" panose="020F0502020204030204" pitchFamily="34" charset="0"/>
                <a:cs typeface="Arial"/>
              </a:rPr>
              <a:t>Staff includes: </a:t>
            </a:r>
            <a:r>
              <a:rPr lang="en-US" altLang="en-US" sz="1150" dirty="0">
                <a:latin typeface="Arial"/>
                <a:ea typeface="Calibri" panose="020F0502020204030204" pitchFamily="34" charset="0"/>
                <a:cs typeface="Arial"/>
              </a:rPr>
              <a:t>teaching, support, catering, transport, office, visiting support staff e.g. therapists, health visiting team, </a:t>
            </a:r>
            <a:r>
              <a:rPr lang="en-US" altLang="en-US" sz="1150" dirty="0" err="1">
                <a:latin typeface="Arial"/>
                <a:ea typeface="Calibri" panose="020F0502020204030204" pitchFamily="34" charset="0"/>
                <a:cs typeface="Arial"/>
              </a:rPr>
              <a:t>immunisation</a:t>
            </a:r>
            <a:r>
              <a:rPr lang="en-US" altLang="en-US" sz="1150" dirty="0">
                <a:latin typeface="Arial"/>
                <a:ea typeface="Calibri" panose="020F0502020204030204" pitchFamily="34" charset="0"/>
                <a:cs typeface="Arial"/>
              </a:rPr>
              <a:t> team.</a:t>
            </a:r>
            <a:endParaRPr lang="en-US" altLang="en-US" sz="1150" dirty="0">
              <a:latin typeface="Arial"/>
              <a:cs typeface="Arial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15805562" y="266954"/>
            <a:ext cx="3215402" cy="40838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6012" tIns="48006" rIns="96012" bIns="4800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40"/>
              </a:spcAft>
            </a:pPr>
            <a:endParaRPr lang="en-GB" sz="1155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6" name="Rectangle 42"/>
          <p:cNvSpPr>
            <a:spLocks noChangeArrowheads="1"/>
          </p:cNvSpPr>
          <p:nvPr/>
        </p:nvSpPr>
        <p:spPr bwMode="auto">
          <a:xfrm>
            <a:off x="2035508" y="-623918"/>
            <a:ext cx="1679326" cy="203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31509" tIns="831509" rIns="831509" bIns="8315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2223"/>
          </a:p>
        </p:txBody>
      </p:sp>
      <p:sp>
        <p:nvSpPr>
          <p:cNvPr id="2057" name="Rectangle 66"/>
          <p:cNvSpPr>
            <a:spLocks noChangeArrowheads="1"/>
          </p:cNvSpPr>
          <p:nvPr/>
        </p:nvSpPr>
        <p:spPr bwMode="auto">
          <a:xfrm>
            <a:off x="2035508" y="63533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endParaRPr lang="en-GB" sz="2223"/>
          </a:p>
        </p:txBody>
      </p:sp>
      <p:sp>
        <p:nvSpPr>
          <p:cNvPr id="2058" name="Rectangle 67"/>
          <p:cNvSpPr>
            <a:spLocks noChangeArrowheads="1"/>
          </p:cNvSpPr>
          <p:nvPr/>
        </p:nvSpPr>
        <p:spPr bwMode="auto">
          <a:xfrm>
            <a:off x="2035508" y="567439"/>
            <a:ext cx="193964" cy="87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012" tIns="48006" rIns="96012" bIns="4800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0120"/>
            <a:r>
              <a:rPr lang="en-GB" altLang="en-US" sz="420"/>
              <a:t/>
            </a:r>
            <a:br>
              <a:rPr lang="en-GB" altLang="en-US" sz="420"/>
            </a:br>
            <a:endParaRPr lang="en-GB" altLang="en-US" sz="1155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60120"/>
            <a:r>
              <a:rPr lang="en-GB" altLang="en-US" sz="1155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GB" altLang="en-US" sz="1155"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altLang="en-US" sz="420"/>
          </a:p>
          <a:p>
            <a:pPr defTabSz="960120"/>
            <a:endParaRPr lang="en-GB" altLang="en-US" sz="1890"/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>
            <a:off x="4420991" y="10113488"/>
            <a:ext cx="5161882" cy="26881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t" anchorCtr="0" compatLnSpc="1">
            <a:prstTxWarp prst="textNoShape">
              <a:avLst/>
            </a:prstTxWarp>
          </a:bodyPr>
          <a:lstStyle/>
          <a:p>
            <a:pPr defTabSz="960120">
              <a:tabLst>
                <a:tab pos="480060" algn="l"/>
              </a:tabLst>
            </a:pPr>
            <a:r>
              <a:rPr lang="en-US" altLang="en-US" sz="1200" b="1" dirty="0">
                <a:latin typeface="Arial"/>
                <a:ea typeface="Calibri" panose="020F0502020204030204" pitchFamily="34" charset="0"/>
                <a:cs typeface="Arial"/>
              </a:rPr>
              <a:t>SETTINGS: </a:t>
            </a:r>
            <a:endParaRPr lang="en-US" altLang="en-US" sz="1200" dirty="0">
              <a:latin typeface="Arial"/>
              <a:cs typeface="Arial"/>
            </a:endParaRPr>
          </a:p>
          <a:p>
            <a:pPr defTabSz="960120">
              <a:tabLst>
                <a:tab pos="480060" algn="l"/>
              </a:tabLst>
            </a:pPr>
            <a:r>
              <a:rPr lang="en-US" altLang="en-US" sz="1200" dirty="0">
                <a:latin typeface="Arial"/>
                <a:cs typeface="Arial"/>
              </a:rPr>
              <a:t>For all cases inform:</a:t>
            </a:r>
          </a:p>
          <a:p>
            <a:pPr marL="171450" indent="-171450" defTabSz="960120">
              <a:buFont typeface="Arial"/>
              <a:buChar char="•"/>
              <a:tabLst>
                <a:tab pos="480060" algn="l"/>
              </a:tabLst>
            </a:pPr>
            <a:r>
              <a:rPr lang="en-US" altLang="en-US" sz="1200" dirty="0">
                <a:latin typeface="Arial"/>
                <a:ea typeface="Times New Roman" panose="02020603050405020304" pitchFamily="18" charset="0"/>
                <a:cs typeface="Arial"/>
              </a:rPr>
              <a:t>Croydon Director of Education </a:t>
            </a:r>
            <a:r>
              <a:rPr lang="en-US" sz="1200" u="sng" dirty="0">
                <a:solidFill>
                  <a:srgbClr val="0563C1"/>
                </a:solidFill>
                <a:latin typeface="Arial"/>
                <a:ea typeface="Times New Roman" panose="02020603050405020304" pitchFamily="18" charset="0"/>
                <a:cs typeface="Arial"/>
                <a:hlinkClick r:id="rId4"/>
              </a:rPr>
              <a:t>shelley.davies@croydon.gov.uk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r>
              <a:rPr lang="en-US" altLang="en-US" sz="1200" dirty="0">
                <a:latin typeface="Arial"/>
                <a:ea typeface="Times New Roman" panose="02020603050405020304" pitchFamily="18" charset="0"/>
                <a:cs typeface="Arial"/>
              </a:rPr>
              <a:t>and Director of Public Health  </a:t>
            </a:r>
            <a:r>
              <a:rPr lang="en-US" altLang="en-US" sz="1200" u="sng" dirty="0">
                <a:solidFill>
                  <a:srgbClr val="0563C1"/>
                </a:solidFill>
                <a:latin typeface="Arial"/>
                <a:ea typeface="Times New Roman" panose="02020603050405020304" pitchFamily="18" charset="0"/>
                <a:cs typeface="Arial"/>
                <a:hlinkClick r:id="rId5"/>
              </a:rPr>
              <a:t>Rachel.flowers@croydon.gov.uk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 and 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hlinkClick r:id="rId6"/>
              </a:rPr>
              <a:t>covid19@croydon.gov.uk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defTabSz="960120">
              <a:buFont typeface="Arial"/>
              <a:buChar char="•"/>
              <a:tabLst>
                <a:tab pos="480060" algn="l"/>
              </a:tabLst>
            </a:pPr>
            <a:r>
              <a:rPr lang="en-US" altLang="en-US" sz="12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Your</a:t>
            </a:r>
            <a:r>
              <a:rPr lang="en-US" altLang="en-US" sz="1200" dirty="0">
                <a:latin typeface="Arial"/>
                <a:ea typeface="Times New Roman" panose="02020603050405020304" pitchFamily="18" charset="0"/>
                <a:cs typeface="Arial"/>
              </a:rPr>
              <a:t> school link advisor or </a:t>
            </a:r>
            <a:r>
              <a:rPr lang="en-US" sz="1200" dirty="0">
                <a:latin typeface="Arial"/>
                <a:ea typeface="+mn-lt"/>
                <a:cs typeface="Arial"/>
              </a:rPr>
              <a:t>Early years  contact  - </a:t>
            </a:r>
            <a:r>
              <a:rPr lang="en-US" sz="1200" dirty="0">
                <a:ea typeface="+mn-lt"/>
                <a:cs typeface="Calibri"/>
                <a:hlinkClick r:id="rId7"/>
              </a:rPr>
              <a:t>child.care@croydon.gov.uk</a:t>
            </a:r>
            <a:endParaRPr lang="en-US" alt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0993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 school transport service where relevant </a:t>
            </a:r>
            <a:r>
              <a:rPr lang="en-US" altLang="en-US" sz="1200" u="sng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passenger.transport@croydon.gov.uk</a:t>
            </a:r>
            <a:endParaRPr lang="en-US" altLang="en-US" sz="1200" u="sng" dirty="0">
              <a:solidFill>
                <a:srgbClr val="0563C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60120">
              <a:tabLst>
                <a:tab pos="480060" algn="l"/>
              </a:tabLst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Share information on Test and Trace support payments, including the eligibility criteria: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https://www.gov.uk/government/publications/test-and-trace-support-payment-scheme-claiming-financial-support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60120">
              <a:tabLst>
                <a:tab pos="480060" algn="l"/>
              </a:tabLst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993" indent="-171450" defTabSz="960120">
              <a:buFont typeface="Arial" panose="020B0604020202020204" pitchFamily="34" charset="0"/>
              <a:buChar char="•"/>
              <a:tabLst>
                <a:tab pos="480060" algn="l"/>
              </a:tabLst>
            </a:pPr>
            <a:endParaRPr lang="en-US" altLang="en-US" sz="1200" dirty="0">
              <a:latin typeface="Arial"/>
              <a:ea typeface="Times New Roman" panose="02020603050405020304" pitchFamily="18" charset="0"/>
              <a:cs typeface="Arial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0871" y="11926923"/>
            <a:ext cx="1925100" cy="764667"/>
          </a:xfrm>
          <a:prstGeom prst="rect">
            <a:avLst/>
          </a:prstGeom>
        </p:spPr>
      </p:pic>
      <p:sp>
        <p:nvSpPr>
          <p:cNvPr id="9" name="Rectangle: Diagonal Corners Rounded 3"/>
          <p:cNvSpPr>
            <a:spLocks/>
          </p:cNvSpPr>
          <p:nvPr/>
        </p:nvSpPr>
        <p:spPr bwMode="auto">
          <a:xfrm>
            <a:off x="1125116" y="1974321"/>
            <a:ext cx="5055635" cy="464141"/>
          </a:xfrm>
          <a:custGeom>
            <a:avLst/>
            <a:gdLst>
              <a:gd name="T0" fmla="*/ 280146 w 1680845"/>
              <a:gd name="T1" fmla="*/ 0 h 1981200"/>
              <a:gd name="T2" fmla="*/ 1680845 w 1680845"/>
              <a:gd name="T3" fmla="*/ 0 h 1981200"/>
              <a:gd name="T4" fmla="*/ 1680845 w 1680845"/>
              <a:gd name="T5" fmla="*/ 0 h 1981200"/>
              <a:gd name="T6" fmla="*/ 1680845 w 1680845"/>
              <a:gd name="T7" fmla="*/ 1701054 h 1981200"/>
              <a:gd name="T8" fmla="*/ 1400699 w 1680845"/>
              <a:gd name="T9" fmla="*/ 1981200 h 1981200"/>
              <a:gd name="T10" fmla="*/ 0 w 1680845"/>
              <a:gd name="T11" fmla="*/ 1981200 h 1981200"/>
              <a:gd name="T12" fmla="*/ 0 w 1680845"/>
              <a:gd name="T13" fmla="*/ 1981200 h 1981200"/>
              <a:gd name="T14" fmla="*/ 0 w 1680845"/>
              <a:gd name="T15" fmla="*/ 280146 h 1981200"/>
              <a:gd name="T16" fmla="*/ 280146 w 1680845"/>
              <a:gd name="T17" fmla="*/ 0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0845"/>
              <a:gd name="T28" fmla="*/ 0 h 1981200"/>
              <a:gd name="T29" fmla="*/ 1680845 w 1680845"/>
              <a:gd name="T30" fmla="*/ 1981200 h 19812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0845" h="1981200">
                <a:moveTo>
                  <a:pt x="280146" y="0"/>
                </a:moveTo>
                <a:lnTo>
                  <a:pt x="1680845" y="0"/>
                </a:lnTo>
                <a:lnTo>
                  <a:pt x="1680845" y="1701054"/>
                </a:lnTo>
                <a:cubicBezTo>
                  <a:pt x="1680845" y="1855774"/>
                  <a:pt x="1555419" y="1981200"/>
                  <a:pt x="1400699" y="1981200"/>
                </a:cubicBezTo>
                <a:lnTo>
                  <a:pt x="0" y="1981200"/>
                </a:lnTo>
                <a:lnTo>
                  <a:pt x="0" y="280146"/>
                </a:lnTo>
                <a:cubicBezTo>
                  <a:pt x="0" y="125426"/>
                  <a:pt x="125426" y="0"/>
                  <a:pt x="280146" y="0"/>
                </a:cubicBezTo>
                <a:close/>
              </a:path>
            </a:pathLst>
          </a:custGeom>
          <a:solidFill>
            <a:srgbClr val="FFF2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012" tIns="48006" rIns="96012" bIns="48006" numCol="1" anchor="ctr" anchorCtr="0" compatLnSpc="1">
            <a:prstTxWarp prst="textNoShape">
              <a:avLst/>
            </a:prstTxWarp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LFD carried out at home or education setting</a:t>
            </a:r>
            <a:endParaRPr lang="en-US" altLang="en-US" sz="1300" u="sng">
              <a:latin typeface="Arial" panose="020B0604020202020204" pitchFamily="34" charset="0"/>
            </a:endParaRPr>
          </a:p>
        </p:txBody>
      </p:sp>
      <p:sp>
        <p:nvSpPr>
          <p:cNvPr id="57" name="Arrow: Right 5"/>
          <p:cNvSpPr/>
          <p:nvPr/>
        </p:nvSpPr>
        <p:spPr>
          <a:xfrm rot="5400000">
            <a:off x="3396857" y="2315177"/>
            <a:ext cx="254383" cy="382293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2059" name="Rectangle 2058"/>
          <p:cNvSpPr/>
          <p:nvPr/>
        </p:nvSpPr>
        <p:spPr>
          <a:xfrm>
            <a:off x="5486229" y="3055398"/>
            <a:ext cx="1611173" cy="307777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400" b="1" dirty="0">
                <a:latin typeface="Arial"/>
                <a:ea typeface="Calibri" panose="020F0502020204030204" pitchFamily="34" charset="0"/>
                <a:cs typeface="Arial"/>
              </a:rPr>
              <a:t>T</a:t>
            </a:r>
            <a:r>
              <a:rPr lang="en-GB" sz="1400" b="1" dirty="0">
                <a:effectLst/>
                <a:latin typeface="Arial"/>
                <a:ea typeface="Calibri" panose="020F0502020204030204" pitchFamily="34" charset="0"/>
                <a:cs typeface="Arial"/>
              </a:rPr>
              <a:t>est </a:t>
            </a:r>
            <a:r>
              <a:rPr lang="en-GB" sz="1400" b="1" dirty="0">
                <a:latin typeface="Arial"/>
                <a:ea typeface="Calibri" panose="020F0502020204030204" pitchFamily="34" charset="0"/>
                <a:cs typeface="Arial"/>
              </a:rPr>
              <a:t>P</a:t>
            </a:r>
            <a:r>
              <a:rPr lang="en-GB" sz="1400" b="1" dirty="0">
                <a:effectLst/>
                <a:latin typeface="Arial"/>
                <a:ea typeface="Calibri" panose="020F0502020204030204" pitchFamily="34" charset="0"/>
                <a:cs typeface="Arial"/>
              </a:rPr>
              <a:t>ositive</a:t>
            </a:r>
            <a:r>
              <a:rPr lang="en-GB" sz="1400" b="1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  <a:endParaRPr lang="en-GB" sz="1200" dirty="0"/>
          </a:p>
        </p:txBody>
      </p:sp>
      <p:sp>
        <p:nvSpPr>
          <p:cNvPr id="2060" name="Rounded Rectangle 2059"/>
          <p:cNvSpPr/>
          <p:nvPr/>
        </p:nvSpPr>
        <p:spPr>
          <a:xfrm>
            <a:off x="52271" y="3464751"/>
            <a:ext cx="2417006" cy="230936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Report the results as per test kit </a:t>
            </a:r>
            <a:r>
              <a:rPr lang="en-GB" sz="1400" dirty="0">
                <a:solidFill>
                  <a:schemeClr val="tx1"/>
                </a:solidFill>
                <a:latin typeface="Arial"/>
                <a:cs typeface="Arial"/>
                <a:hlinkClick r:id="rId11"/>
              </a:rPr>
              <a:t>instructions</a:t>
            </a: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Arial"/>
                <a:ea typeface="Calibri" panose="020F0502020204030204" pitchFamily="34" charset="0"/>
                <a:cs typeface="Arial"/>
              </a:rPr>
              <a:t>Pupil or staff can attend/stay at the  education setting as normal.</a:t>
            </a:r>
            <a:endParaRPr lang="en-US" sz="1400" dirty="0">
              <a:solidFill>
                <a:schemeClr val="tx1"/>
              </a:solidFill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68" name="Arrow: Right 5"/>
          <p:cNvSpPr/>
          <p:nvPr/>
        </p:nvSpPr>
        <p:spPr>
          <a:xfrm rot="10800000">
            <a:off x="2201547" y="3004204"/>
            <a:ext cx="555064" cy="409539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69" name="Rectangle 68"/>
          <p:cNvSpPr/>
          <p:nvPr/>
        </p:nvSpPr>
        <p:spPr>
          <a:xfrm>
            <a:off x="377540" y="3055398"/>
            <a:ext cx="1813240" cy="307777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1" dirty="0">
                <a:latin typeface="Arial"/>
                <a:ea typeface="Calibri" panose="020F0502020204030204" pitchFamily="34" charset="0"/>
                <a:cs typeface="Arial"/>
              </a:rPr>
              <a:t>LFD Test</a:t>
            </a:r>
            <a:r>
              <a:rPr lang="en-GB" sz="1400" b="1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400" b="1" dirty="0">
                <a:latin typeface="Arial"/>
                <a:ea typeface="Calibri" panose="020F0502020204030204" pitchFamily="34" charset="0"/>
                <a:cs typeface="Arial"/>
              </a:rPr>
              <a:t>N</a:t>
            </a:r>
            <a:r>
              <a:rPr lang="en-GB" sz="1400" b="1" dirty="0">
                <a:effectLst/>
                <a:latin typeface="Arial"/>
                <a:ea typeface="Calibri" panose="020F0502020204030204" pitchFamily="34" charset="0"/>
                <a:cs typeface="Arial"/>
              </a:rPr>
              <a:t>egative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74" name="Arrow: Right 5"/>
          <p:cNvSpPr/>
          <p:nvPr/>
        </p:nvSpPr>
        <p:spPr>
          <a:xfrm>
            <a:off x="4385654" y="3044595"/>
            <a:ext cx="523977" cy="419127"/>
          </a:xfrm>
          <a:prstGeom prst="rightArrow">
            <a:avLst/>
          </a:prstGeom>
          <a:solidFill>
            <a:sysClr val="window" lastClr="FFFFFF">
              <a:lumMod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223"/>
          </a:p>
        </p:txBody>
      </p:sp>
      <p:sp>
        <p:nvSpPr>
          <p:cNvPr id="33" name="Diamond 32"/>
          <p:cNvSpPr/>
          <p:nvPr/>
        </p:nvSpPr>
        <p:spPr>
          <a:xfrm>
            <a:off x="2616543" y="2645102"/>
            <a:ext cx="1769111" cy="1407661"/>
          </a:xfrm>
          <a:prstGeom prst="diamond">
            <a:avLst/>
          </a:prstGeom>
          <a:solidFill>
            <a:srgbClr val="CDBC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99" tIns="10850" rIns="21699" bIns="108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00" b="1">
                <a:solidFill>
                  <a:schemeClr val="tx1"/>
                </a:solidFill>
                <a:latin typeface="Arial"/>
                <a:cs typeface="Arial"/>
              </a:rPr>
              <a:t>What is the </a:t>
            </a:r>
            <a:r>
              <a:rPr lang="en-GB" sz="1300" b="1" u="sng">
                <a:solidFill>
                  <a:schemeClr val="tx1"/>
                </a:solidFill>
                <a:latin typeface="Arial"/>
                <a:cs typeface="Arial"/>
              </a:rPr>
              <a:t>LFD</a:t>
            </a:r>
            <a:r>
              <a:rPr lang="en-GB" sz="1300" b="1">
                <a:solidFill>
                  <a:schemeClr val="tx1"/>
                </a:solidFill>
                <a:latin typeface="Arial"/>
                <a:cs typeface="Arial"/>
              </a:rPr>
              <a:t> test result?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477112" y="3388307"/>
            <a:ext cx="4903994" cy="235641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 anchorCtr="0"/>
          <a:lstStyle/>
          <a:p>
            <a:pPr marL="171450" indent="-1714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b="1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Commence 10 day self isolation </a:t>
            </a:r>
          </a:p>
          <a:p>
            <a:pPr marL="171450" indent="-1714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Inform the education setting</a:t>
            </a:r>
          </a:p>
          <a:p>
            <a:pPr marL="171450" indent="-171450" defTabSz="96012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Report the result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per test kit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instructions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pPr marL="171450" indent="-1714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Self isolation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can 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hlinkClick r:id="rId12"/>
              </a:rPr>
              <a:t>end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hlinkClick r:id="rId12"/>
              </a:rPr>
              <a:t>5 full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  <a:hlinkClick r:id="rId12"/>
              </a:rPr>
              <a:t>days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after initial positive test if they receive 2 negative LFD results 24 hours apart, on day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5 </a:t>
            </a:r>
            <a:r>
              <a:rPr lang="en-US" altLang="en-US" sz="14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and </a:t>
            </a:r>
            <a:r>
              <a:rPr lang="en-US" altLang="en-US" sz="14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Arial"/>
              </a:rPr>
              <a:t>6.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en-US" altLang="en-US" sz="1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Take extra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precautions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until 10 days after positive test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by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limiting contact with those outside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household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in poorly ventilated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spaces, limiting contact with vulnerable people, working from home if you can. </a:t>
            </a:r>
            <a:r>
              <a:rPr lang="en-US" altLang="en-US" sz="14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endParaRPr lang="en-US" altLang="en-US" sz="14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8704" y="6116913"/>
            <a:ext cx="8817876" cy="38947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6012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chemeClr val="tx1"/>
                </a:solidFill>
                <a:latin typeface="Arial"/>
                <a:cs typeface="Arial"/>
              </a:rPr>
              <a:t>Actions for close contacts of positive cases:</a:t>
            </a:r>
            <a:r>
              <a:rPr lang="en-US" altLang="en-US" sz="1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lang="en-US" altLang="en-US" sz="14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defTabSz="96012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chemeClr val="tx1"/>
                </a:solidFill>
                <a:latin typeface="Arial"/>
                <a:cs typeface="Arial"/>
              </a:rPr>
              <a:t>If under </a:t>
            </a:r>
            <a:r>
              <a:rPr lang="en-US" altLang="en-US" sz="1400" b="1" dirty="0">
                <a:solidFill>
                  <a:schemeClr val="tx1"/>
                </a:solidFill>
                <a:latin typeface="Arial"/>
                <a:cs typeface="Arial"/>
              </a:rPr>
              <a:t>18 </a:t>
            </a:r>
            <a:r>
              <a:rPr lang="en-US" altLang="en-US" sz="1400" b="1" dirty="0" err="1">
                <a:solidFill>
                  <a:schemeClr val="tx1"/>
                </a:solidFill>
                <a:latin typeface="Arial"/>
                <a:cs typeface="Arial"/>
              </a:rPr>
              <a:t>yrs</a:t>
            </a:r>
            <a:r>
              <a:rPr lang="en-US" altLang="en-US" sz="1400" b="1" dirty="0">
                <a:solidFill>
                  <a:schemeClr val="tx1"/>
                </a:solidFill>
                <a:latin typeface="Arial"/>
                <a:cs typeface="Arial"/>
              </a:rPr>
              <a:t> and 6 months, fully vaccinated or medically </a:t>
            </a:r>
            <a:r>
              <a:rPr lang="en-US" altLang="en-US" sz="1400" b="1" dirty="0" smtClean="0">
                <a:solidFill>
                  <a:schemeClr val="tx1"/>
                </a:solidFill>
                <a:latin typeface="Arial"/>
                <a:cs typeface="Arial"/>
              </a:rPr>
              <a:t>exempt from isolation:</a:t>
            </a:r>
          </a:p>
          <a:p>
            <a:pPr defTabSz="96012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ake a daily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LFD test every day for 7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days. If the case is someone you live with, test daily for 7 days from the day the household members symptoms started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(or the day their test was taken if they did not have 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symptoms</a:t>
            </a: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Take the test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before you leave your home for the first time that day</a:t>
            </a: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Report your LFD test results after taking each test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Attend setting as normal</a:t>
            </a: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Children under 5 are not required to participate in LFD testing and can attend the setting as normal</a:t>
            </a:r>
          </a:p>
          <a:p>
            <a:pPr defTabSz="960120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defTabSz="96012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lang="en-US" altLang="en-US" sz="1400" b="1" dirty="0">
                <a:solidFill>
                  <a:schemeClr val="tx1"/>
                </a:solidFill>
                <a:latin typeface="Arial"/>
                <a:cs typeface="Arial"/>
              </a:rPr>
              <a:t>over 18 </a:t>
            </a:r>
            <a:r>
              <a:rPr lang="en-US" altLang="en-US" sz="1400" b="1" dirty="0" err="1">
                <a:solidFill>
                  <a:schemeClr val="tx1"/>
                </a:solidFill>
                <a:latin typeface="Arial"/>
                <a:cs typeface="Arial"/>
              </a:rPr>
              <a:t>yrs</a:t>
            </a:r>
            <a:r>
              <a:rPr lang="en-US" altLang="en-US" sz="1400" b="1" dirty="0">
                <a:solidFill>
                  <a:schemeClr val="tx1"/>
                </a:solidFill>
                <a:latin typeface="Arial"/>
                <a:cs typeface="Arial"/>
              </a:rPr>
              <a:t> and 6 months and not fully </a:t>
            </a:r>
            <a:r>
              <a:rPr lang="en-US" altLang="en-US" sz="1400" b="1" dirty="0" smtClean="0">
                <a:solidFill>
                  <a:schemeClr val="tx1"/>
                </a:solidFill>
                <a:latin typeface="Arial"/>
                <a:cs typeface="Arial"/>
              </a:rPr>
              <a:t>vaccinated or medically exempt from isolation:</a:t>
            </a:r>
          </a:p>
          <a:p>
            <a:pPr defTabSz="960120">
              <a:spcBef>
                <a:spcPct val="0"/>
              </a:spcBef>
              <a:spcAft>
                <a:spcPct val="0"/>
              </a:spcAft>
            </a:pPr>
            <a:endParaRPr lang="en-US" altLang="en-US" sz="14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Isolate for 10 full-days from the day of your exposure to the case, or if the case is some-one you live with, for 10 full-days from when the </a:t>
            </a:r>
            <a:r>
              <a:rPr lang="en-US" altLang="en-US" sz="1400" dirty="0">
                <a:solidFill>
                  <a:schemeClr val="tx1"/>
                </a:solidFill>
                <a:latin typeface="Arial"/>
                <a:cs typeface="Arial"/>
              </a:rPr>
              <a:t>person in your household’s symptoms started (or the day their test was taken if they did not have symptoms</a:t>
            </a: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  <a:p>
            <a:pPr marL="285750" indent="-285750" defTabSz="96012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  <a:latin typeface="Arial"/>
                <a:cs typeface="Arial"/>
              </a:rPr>
              <a:t>If you live with the case, take a PCR test as soon as possible (you must continue to self-isolate for 10 days even if the test is negative)</a:t>
            </a: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294" y="20798"/>
            <a:ext cx="93262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96012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2"/>
                </a:solidFill>
                <a:latin typeface="Arial"/>
                <a:ea typeface="Calibri" panose="020F0502020204030204" pitchFamily="34" charset="0"/>
                <a:cs typeface="Arial"/>
              </a:rPr>
              <a:t>Schools, Colleges and Early Years Settings </a:t>
            </a:r>
          </a:p>
        </p:txBody>
      </p:sp>
    </p:spTree>
    <p:extLst>
      <p:ext uri="{BB962C8B-B14F-4D97-AF65-F5344CB8AC3E}">
        <p14:creationId xmlns:p14="http://schemas.microsoft.com/office/powerpoint/2010/main" val="127475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B3545F47-FE14-46B3-9576-D7EF8B0E3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86430"/>
              </p:ext>
            </p:extLst>
          </p:nvPr>
        </p:nvGraphicFramePr>
        <p:xfrm>
          <a:off x="596965" y="961778"/>
          <a:ext cx="8355218" cy="7185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5206">
                  <a:extLst>
                    <a:ext uri="{9D8B030D-6E8A-4147-A177-3AD203B41FA5}">
                      <a16:colId xmlns="" xmlns:a16="http://schemas.microsoft.com/office/drawing/2014/main" val="996698872"/>
                    </a:ext>
                  </a:extLst>
                </a:gridCol>
                <a:gridCol w="1716700">
                  <a:extLst>
                    <a:ext uri="{9D8B030D-6E8A-4147-A177-3AD203B41FA5}">
                      <a16:colId xmlns="" xmlns:a16="http://schemas.microsoft.com/office/drawing/2014/main" val="2000960294"/>
                    </a:ext>
                  </a:extLst>
                </a:gridCol>
                <a:gridCol w="1296656">
                  <a:extLst>
                    <a:ext uri="{9D8B030D-6E8A-4147-A177-3AD203B41FA5}">
                      <a16:colId xmlns="" xmlns:a16="http://schemas.microsoft.com/office/drawing/2014/main" val="3903533879"/>
                    </a:ext>
                  </a:extLst>
                </a:gridCol>
                <a:gridCol w="1296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0546">
                <a:tc gridSpan="3"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SETTING: REPORT OF POSITIVE CASE(S) OF COVID-19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template to complete with each new email report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4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9607912"/>
                  </a:ext>
                </a:extLst>
              </a:tr>
              <a:tr h="3699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 Name 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10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79800827"/>
                  </a:ext>
                </a:extLst>
              </a:tr>
              <a:tr h="5780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cases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and roles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Pupils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9489264"/>
                  </a:ext>
                </a:extLst>
              </a:tr>
              <a:tr h="5780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  Positive Tests(s)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of positive test if possible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0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2052610"/>
                  </a:ext>
                </a:extLst>
              </a:tr>
              <a:tr h="51739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positive test(s) using LFD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0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337941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positive test(s) using  PCR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state if any are confirmatory PCRs following a positive LFD </a:t>
                      </a:r>
                    </a:p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0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213058"/>
                  </a:ext>
                </a:extLst>
              </a:tr>
              <a:tr h="5780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year groups of the positive cases and rough</a:t>
                      </a:r>
                      <a:r>
                        <a:rPr lang="en-GB" sz="1600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number of children</a:t>
                      </a:r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0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8195866"/>
                  </a:ext>
                </a:extLst>
              </a:tr>
              <a:tr h="578056">
                <a:tc>
                  <a:txBody>
                    <a:bodyPr/>
                    <a:lstStyle/>
                    <a:p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Advice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 from Public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0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3715219"/>
                  </a:ext>
                </a:extLst>
              </a:tr>
              <a:tr h="1757293">
                <a:tc gridSpan="3">
                  <a:txBody>
                    <a:bodyPr/>
                    <a:lstStyle/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 report to: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Shelley Davies </a:t>
                      </a:r>
                      <a:r>
                        <a:rPr lang="en-GB" sz="16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shelley.davies@croydon.gov.uk</a:t>
                      </a: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– Director of Education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Rachel Flowers </a:t>
                      </a:r>
                      <a:r>
                        <a:rPr lang="en-GB" sz="16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Rachel.flowers@croydon.gov.uk –</a:t>
                      </a: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 Director of Public Health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 </a:t>
                      </a:r>
                      <a:r>
                        <a:rPr lang="en-GB" sz="16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covid19@croydon.gov.uk</a:t>
                      </a: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 Public Health Team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 </a:t>
                      </a:r>
                      <a:r>
                        <a:rPr lang="en-GB" sz="16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educationenquiries@croydon.gov.uk</a:t>
                      </a: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– Education Team </a:t>
                      </a:r>
                    </a:p>
                    <a:p>
                      <a:pPr algn="l" rtl="0" fontAlgn="base"/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early years contact </a:t>
                      </a:r>
                      <a:r>
                        <a:rPr lang="en-GB" sz="16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child.care@croydon.gov.uk</a:t>
                      </a: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algn="l" rtl="0" fontAlgn="base"/>
                      <a:endParaRPr lang="en-GB" sz="140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42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566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85EEDDCC1307479B3DE0C2BD3CD342" ma:contentTypeVersion="11" ma:contentTypeDescription="Create a new document." ma:contentTypeScope="" ma:versionID="1de050fd5461e26d5312eb8852aff358">
  <xsd:schema xmlns:xsd="http://www.w3.org/2001/XMLSchema" xmlns:xs="http://www.w3.org/2001/XMLSchema" xmlns:p="http://schemas.microsoft.com/office/2006/metadata/properties" xmlns:ns2="f2b78acb-a125-42ee-931d-35b42eaca4cf" xmlns:ns3="947fee67-bf17-4ddd-9f16-56526e54d5d6" xmlns:ns4="bc51d0e8-4353-4e90-a309-54a5ae080a4a" targetNamespace="http://schemas.microsoft.com/office/2006/metadata/properties" ma:root="true" ma:fieldsID="13a192f267e3d90a27878a138d12f320" ns2:_="" ns3:_="" ns4:_="">
    <xsd:import namespace="f2b78acb-a125-42ee-931d-35b42eaca4cf"/>
    <xsd:import namespace="947fee67-bf17-4ddd-9f16-56526e54d5d6"/>
    <xsd:import namespace="bc51d0e8-4353-4e90-a309-54a5ae080a4a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ocumentAuthor" minOccurs="0"/>
                <xsd:element ref="ns2:ProtectiveClassification" minOccurs="0"/>
                <xsd:element ref="ns2:febcb389c47c4530afe6acfa103de16c" minOccurs="0"/>
                <xsd:element ref="ns2:TaxCatchAll" minOccurs="0"/>
                <xsd:element ref="ns2:TaxCatchAllLabel" minOccurs="0"/>
                <xsd:element ref="ns2:l1c2f45cb913413195fefa0ed1a24d84" minOccurs="0"/>
                <xsd:element ref="ns2:TaxKeywordTaxHTField" minOccurs="0"/>
                <xsd:element ref="ns3:MediaServiceKeyPoint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8acb-a125-42ee-931d-35b42eaca4cf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>
          <xsd:maxLength value="255"/>
        </xsd:restriction>
      </xsd:simpleType>
    </xsd:element>
    <xsd:element name="DocumentAuthor" ma:index="9" nillable="true" ma:displayName="Primary Contact" ma:list="UserInfo" ma:SearchPeopleOnly="false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Classification" ma:index="10" nillable="true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>
      <xsd:simpleType>
        <xsd:restriction base="dms:Choice">
          <xsd:enumeration value="NOT CLASSIFIED"/>
        </xsd:restriction>
      </xsd:simpleType>
    </xsd:element>
    <xsd:element name="febcb389c47c4530afe6acfa103de16c" ma:index="11" nillable="true" ma:taxonomy="true" ma:internalName="febcb389c47c4530afe6acfa103de16c" ma:taxonomyFieldName="OrganisationalUnit" ma:displayName="Organisational Unit" ma:default="" ma:fieldId="{febcb389-c47c-4530-afe6-acfa103de16c}" ma:sspId="c265c3e7-f7ae-4ea0-b3f5-7c0024770d98" ma:termSetId="21787c9d-e40d-4e47-be76-3b424c150f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1c297bd-6567-4ab6-8c15-827c40de0a7a}" ma:internalName="TaxCatchAll" ma:showField="CatchAllData" ma:web="bc51d0e8-4353-4e90-a309-54a5ae080a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1c297bd-6567-4ab6-8c15-827c40de0a7a}" ma:internalName="TaxCatchAllLabel" ma:readOnly="true" ma:showField="CatchAllDataLabel" ma:web="bc51d0e8-4353-4e90-a309-54a5ae080a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1c2f45cb913413195fefa0ed1a24d84" ma:index="15" nillable="true" ma:taxonomy="true" ma:internalName="l1c2f45cb913413195fefa0ed1a24d84" ma:taxonomyFieldName="Activity" ma:displayName="Activity" ma:fieldId="{51c2f45c-b913-4131-95fe-fa0ed1a24d84}" ma:sspId="c265c3e7-f7ae-4ea0-b3f5-7c0024770d98" ma:termSetId="753275df-fc85-4ec7-8f6d-defd1dbad5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c265c3e7-f7ae-4ea0-b3f5-7c0024770d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fee67-bf17-4ddd-9f16-56526e54d5d6" elementFormDefault="qualified">
    <xsd:import namespace="http://schemas.microsoft.com/office/2006/documentManagement/types"/>
    <xsd:import namespace="http://schemas.microsoft.com/office/infopath/2007/PartnerControls"/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1d0e8-4353-4e90-a309-54a5ae080a4a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b78acb-a125-42ee-931d-35b42eaca4cf" xsi:nil="true"/>
    <Document_x0020_Description xmlns="f2b78acb-a125-42ee-931d-35b42eaca4cf" xsi:nil="true"/>
    <DocumentAuthor xmlns="f2b78acb-a125-42ee-931d-35b42eaca4cf">
      <UserInfo>
        <DisplayName/>
        <AccountId xsi:nil="true"/>
        <AccountType/>
      </UserInfo>
    </DocumentAuthor>
    <febcb389c47c4530afe6acfa103de16c xmlns="f2b78acb-a125-42ee-931d-35b42eaca4cf">
      <Terms xmlns="http://schemas.microsoft.com/office/infopath/2007/PartnerControls"/>
    </febcb389c47c4530afe6acfa103de16c>
    <TaxKeywordTaxHTField xmlns="f2b78acb-a125-42ee-931d-35b42eaca4cf">
      <Terms xmlns="http://schemas.microsoft.com/office/infopath/2007/PartnerControls"/>
    </TaxKeywordTaxHTField>
    <ProtectiveClassification xmlns="f2b78acb-a125-42ee-931d-35b42eaca4cf">NOT CLASSIFIED</ProtectiveClassification>
    <l1c2f45cb913413195fefa0ed1a24d84 xmlns="f2b78acb-a125-42ee-931d-35b42eaca4cf">
      <Terms xmlns="http://schemas.microsoft.com/office/infopath/2007/PartnerControls"/>
    </l1c2f45cb913413195fefa0ed1a24d84>
  </documentManagement>
</p:properties>
</file>

<file path=customXml/item4.xml><?xml version="1.0" encoding="utf-8"?>
<?mso-contentType ?>
<SharedContentType xmlns="Microsoft.SharePoint.Taxonomy.ContentTypeSync" SourceId="c265c3e7-f7ae-4ea0-b3f5-7c0024770d98" ContentTypeId="0x0101" PreviousValue="false"/>
</file>

<file path=customXml/itemProps1.xml><?xml version="1.0" encoding="utf-8"?>
<ds:datastoreItem xmlns:ds="http://schemas.openxmlformats.org/officeDocument/2006/customXml" ds:itemID="{2C77E953-F750-4216-8019-23E630AB524D}">
  <ds:schemaRefs>
    <ds:schemaRef ds:uri="947fee67-bf17-4ddd-9f16-56526e54d5d6"/>
    <ds:schemaRef ds:uri="bc51d0e8-4353-4e90-a309-54a5ae080a4a"/>
    <ds:schemaRef ds:uri="f2b78acb-a125-42ee-931d-35b42eaca4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E688AAC-52E6-4BA8-86D4-4A49227D9D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5B6B3C-BDEE-486E-AF43-A65423451AFD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947fee67-bf17-4ddd-9f16-56526e54d5d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c51d0e8-4353-4e90-a309-54a5ae080a4a"/>
    <ds:schemaRef ds:uri="f2b78acb-a125-42ee-931d-35b42eaca4cf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7D4D611-247E-4A77-A02E-4F5CCDE7E09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914</Words>
  <Application>Microsoft Office PowerPoint</Application>
  <PresentationFormat>A3 Paper (297x420 mm)</PresentationFormat>
  <Paragraphs>155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COVID-19 Flowcharts with Actions for Education Settings from 17th January 2022</vt:lpstr>
      <vt:lpstr>PowerPoint Presentation</vt:lpstr>
      <vt:lpstr>PowerPoint Presentation</vt:lpstr>
      <vt:lpstr>PowerPoint Presentation</vt:lpstr>
      <vt:lpstr>PowerPoint Presentation</vt:lpstr>
    </vt:vector>
  </TitlesOfParts>
  <Company>Capita ITES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Tilford, Rachel</dc:creator>
  <cp:lastModifiedBy>Addison, Kerry</cp:lastModifiedBy>
  <cp:revision>53</cp:revision>
  <dcterms:created xsi:type="dcterms:W3CDTF">2020-09-17T16:59:58Z</dcterms:created>
  <dcterms:modified xsi:type="dcterms:W3CDTF">2022-01-17T10:02:43Z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0x0101007685EEDDCC1307479B3DE0C2BD3CD342</vt:lpwstr>
  </property>
  <property fmtid="{D5CDD505-2E9C-101B-9397-08002B2CF9AE}" pid="3" name="TaxKeyword">
    <vt:lpwstr/>
  </property>
  <property fmtid="{D5CDD505-2E9C-101B-9397-08002B2CF9AE}" pid="4" name="OrganisationalUnit">
    <vt:lpwstr/>
  </property>
  <property fmtid="{D5CDD505-2E9C-101B-9397-08002B2CF9AE}" pid="5" name="Activity">
    <vt:lpwstr/>
  </property>
</Properties>
</file>