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257" r:id="rId6"/>
    <p:sldId id="294" r:id="rId7"/>
    <p:sldId id="258" r:id="rId8"/>
    <p:sldId id="295" r:id="rId9"/>
    <p:sldId id="260" r:id="rId10"/>
    <p:sldId id="261" r:id="rId11"/>
    <p:sldId id="262" r:id="rId12"/>
    <p:sldId id="267" r:id="rId13"/>
    <p:sldId id="268" r:id="rId14"/>
    <p:sldId id="266" r:id="rId15"/>
    <p:sldId id="269" r:id="rId16"/>
    <p:sldId id="270" r:id="rId17"/>
    <p:sldId id="271" r:id="rId18"/>
    <p:sldId id="284" r:id="rId19"/>
    <p:sldId id="283" r:id="rId20"/>
    <p:sldId id="273" r:id="rId21"/>
    <p:sldId id="275" r:id="rId22"/>
    <p:sldId id="277" r:id="rId23"/>
    <p:sldId id="301" r:id="rId24"/>
    <p:sldId id="285" r:id="rId25"/>
    <p:sldId id="288" r:id="rId26"/>
    <p:sldId id="287" r:id="rId27"/>
    <p:sldId id="290" r:id="rId28"/>
    <p:sldId id="289" r:id="rId29"/>
    <p:sldId id="296" r:id="rId30"/>
    <p:sldId id="297" r:id="rId31"/>
    <p:sldId id="298" r:id="rId32"/>
    <p:sldId id="299" r:id="rId33"/>
    <p:sldId id="291" r:id="rId34"/>
    <p:sldId id="300" r:id="rId35"/>
    <p:sldId id="279" r:id="rId36"/>
    <p:sldId id="280"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Lonergan, Kate" initials="RK" lastIdx="5" clrIdx="0">
    <p:extLst>
      <p:ext uri="{19B8F6BF-5375-455C-9EA6-DF929625EA0E}">
        <p15:presenceInfo xmlns:p15="http://schemas.microsoft.com/office/powerpoint/2012/main" userId="S-1-5-21-4183519483-3059463924-2091044566-1174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639" autoAdjust="0"/>
  </p:normalViewPr>
  <p:slideViewPr>
    <p:cSldViewPr snapToGrid="0">
      <p:cViewPr>
        <p:scale>
          <a:sx n="66" d="100"/>
          <a:sy n="66" d="100"/>
        </p:scale>
        <p:origin x="816" y="48"/>
      </p:cViewPr>
      <p:guideLst/>
    </p:cSldViewPr>
  </p:slideViewPr>
  <p:notesTextViewPr>
    <p:cViewPr>
      <p:scale>
        <a:sx n="1" d="1"/>
        <a:sy n="1" d="1"/>
      </p:scale>
      <p:origin x="0" y="0"/>
    </p:cViewPr>
  </p:notesTextViewPr>
  <p:notesViewPr>
    <p:cSldViewPr snapToGrid="0">
      <p:cViewPr varScale="1">
        <p:scale>
          <a:sx n="33" d="100"/>
          <a:sy n="33" d="100"/>
        </p:scale>
        <p:origin x="223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C912F-B947-4D89-9DCE-FA7266488FEB}" type="datetimeFigureOut">
              <a:rPr lang="en-GB" smtClean="0"/>
              <a:t>22/05/2020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C445A4-939C-41DB-BDD6-1F07A6160143}" type="slidenum">
              <a:rPr lang="en-GB" smtClean="0"/>
              <a:t>‹#›</a:t>
            </a:fld>
            <a:endParaRPr lang="en-GB" dirty="0"/>
          </a:p>
        </p:txBody>
      </p:sp>
    </p:spTree>
    <p:extLst>
      <p:ext uri="{BB962C8B-B14F-4D97-AF65-F5344CB8AC3E}">
        <p14:creationId xmlns:p14="http://schemas.microsoft.com/office/powerpoint/2010/main" val="252017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5221A-22EF-440B-A064-707D283579BB}" type="datetimeFigureOut">
              <a:rPr lang="en-GB" smtClean="0"/>
              <a:t>22/05/2020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C9E54-3672-43B3-89FB-01D45D2D0058}" type="slidenum">
              <a:rPr lang="en-GB" smtClean="0"/>
              <a:t>‹#›</a:t>
            </a:fld>
            <a:endParaRPr lang="en-GB" dirty="0"/>
          </a:p>
        </p:txBody>
      </p:sp>
    </p:spTree>
    <p:extLst>
      <p:ext uri="{BB962C8B-B14F-4D97-AF65-F5344CB8AC3E}">
        <p14:creationId xmlns:p14="http://schemas.microsoft.com/office/powerpoint/2010/main" val="419777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CC9E54-3672-43B3-89FB-01D45D2D0058}" type="slidenum">
              <a:rPr lang="en-GB" smtClean="0"/>
              <a:t>1</a:t>
            </a:fld>
            <a:endParaRPr lang="en-GB" dirty="0"/>
          </a:p>
        </p:txBody>
      </p:sp>
    </p:spTree>
    <p:extLst>
      <p:ext uri="{BB962C8B-B14F-4D97-AF65-F5344CB8AC3E}">
        <p14:creationId xmlns:p14="http://schemas.microsoft.com/office/powerpoint/2010/main" val="267025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purpose of this presentation is to</a:t>
            </a:r>
            <a:r>
              <a:rPr lang="en-GB" baseline="0" dirty="0" smtClean="0"/>
              <a:t> start the conversation about what recovery could look like in your school and should be thought about with the wider staff team over the weeks and months as we adjust to the ‘new normal’.</a:t>
            </a:r>
          </a:p>
          <a:p>
            <a:r>
              <a:rPr lang="en-GB" baseline="0" dirty="0" smtClean="0"/>
              <a:t>This is a time to consider what are your school values and how can recovery be led by and reflect this.</a:t>
            </a:r>
            <a:endParaRPr lang="en-GB" dirty="0"/>
          </a:p>
        </p:txBody>
      </p:sp>
      <p:sp>
        <p:nvSpPr>
          <p:cNvPr id="4" name="Slide Number Placeholder 3"/>
          <p:cNvSpPr>
            <a:spLocks noGrp="1"/>
          </p:cNvSpPr>
          <p:nvPr>
            <p:ph type="sldNum" sz="quarter" idx="10"/>
          </p:nvPr>
        </p:nvSpPr>
        <p:spPr/>
        <p:txBody>
          <a:bodyPr/>
          <a:lstStyle/>
          <a:p>
            <a:fld id="{45E4A507-9DF8-4208-A524-A78FB58513A5}" type="slidenum">
              <a:rPr lang="en-GB" smtClean="0"/>
              <a:t>2</a:t>
            </a:fld>
            <a:endParaRPr lang="en-GB" dirty="0"/>
          </a:p>
        </p:txBody>
      </p:sp>
    </p:spTree>
    <p:extLst>
      <p:ext uri="{BB962C8B-B14F-4D97-AF65-F5344CB8AC3E}">
        <p14:creationId xmlns:p14="http://schemas.microsoft.com/office/powerpoint/2010/main" val="259497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45E4A507-9DF8-4208-A524-A78FB58513A5}" type="slidenum">
              <a:rPr lang="en-GB" smtClean="0"/>
              <a:t>4</a:t>
            </a:fld>
            <a:endParaRPr lang="en-GB" dirty="0"/>
          </a:p>
        </p:txBody>
      </p:sp>
    </p:spTree>
    <p:extLst>
      <p:ext uri="{BB962C8B-B14F-4D97-AF65-F5344CB8AC3E}">
        <p14:creationId xmlns:p14="http://schemas.microsoft.com/office/powerpoint/2010/main" val="239125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Remember</a:t>
            </a:r>
            <a:r>
              <a:rPr lang="en-GB" baseline="0" dirty="0" smtClean="0"/>
              <a:t>ing the professional support services in your local community that may be able to support this.</a:t>
            </a:r>
            <a:endParaRPr lang="en-GB" dirty="0" smtClean="0"/>
          </a:p>
          <a:p>
            <a:endParaRPr lang="en-GB" dirty="0"/>
          </a:p>
        </p:txBody>
      </p:sp>
      <p:sp>
        <p:nvSpPr>
          <p:cNvPr id="4" name="Slide Number Placeholder 3"/>
          <p:cNvSpPr>
            <a:spLocks noGrp="1"/>
          </p:cNvSpPr>
          <p:nvPr>
            <p:ph type="sldNum" sz="quarter" idx="10"/>
          </p:nvPr>
        </p:nvSpPr>
        <p:spPr/>
        <p:txBody>
          <a:bodyPr/>
          <a:lstStyle/>
          <a:p>
            <a:fld id="{5CCC9E54-3672-43B3-89FB-01D45D2D0058}" type="slidenum">
              <a:rPr lang="en-GB" smtClean="0"/>
              <a:t>14</a:t>
            </a:fld>
            <a:endParaRPr lang="en-GB" dirty="0"/>
          </a:p>
        </p:txBody>
      </p:sp>
    </p:spTree>
    <p:extLst>
      <p:ext uri="{BB962C8B-B14F-4D97-AF65-F5344CB8AC3E}">
        <p14:creationId xmlns:p14="http://schemas.microsoft.com/office/powerpoint/2010/main" val="14335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Importance here to acknowledge the loss and reassure the community,</a:t>
            </a:r>
            <a:r>
              <a:rPr lang="en-GB" baseline="0" dirty="0" smtClean="0"/>
              <a:t> some schools have been doing this through joint projects.</a:t>
            </a:r>
          </a:p>
          <a:p>
            <a:endParaRPr lang="en-GB" baseline="0" dirty="0" smtClean="0"/>
          </a:p>
          <a:p>
            <a:r>
              <a:rPr lang="en-GB" baseline="0" dirty="0" smtClean="0"/>
              <a:t>School staff should</a:t>
            </a:r>
            <a:r>
              <a:rPr lang="en-GB" dirty="0" smtClean="0"/>
              <a:t> be curious about the development and learning experiences that have occurred</a:t>
            </a:r>
            <a:r>
              <a:rPr lang="en-GB" baseline="0" dirty="0" smtClean="0"/>
              <a:t> during lockdown, be this in relationships, in thinking and learning skills etc. Drawing on the transferrable skills e.g. if students have been baking, gardening, gaming etc. These activities require metacognitive skills that can be thought about and celebrated.  </a:t>
            </a:r>
          </a:p>
          <a:p>
            <a:r>
              <a:rPr lang="en-GB" baseline="0" dirty="0" smtClean="0"/>
              <a:t>Special consideration for groups such as the Y10 cohort who will be sitting exams next year and how best school staff can respond to reduce the anxiety they may be facing or those who may have been school avoiding prior to lockdown who may require more targeted support to re-engage.  </a:t>
            </a:r>
            <a:endParaRPr lang="en-GB" dirty="0" smtClean="0"/>
          </a:p>
          <a:p>
            <a:endParaRPr lang="en-GB" dirty="0"/>
          </a:p>
        </p:txBody>
      </p:sp>
      <p:sp>
        <p:nvSpPr>
          <p:cNvPr id="4" name="Slide Number Placeholder 3"/>
          <p:cNvSpPr>
            <a:spLocks noGrp="1"/>
          </p:cNvSpPr>
          <p:nvPr>
            <p:ph type="sldNum" sz="quarter" idx="10"/>
          </p:nvPr>
        </p:nvSpPr>
        <p:spPr/>
        <p:txBody>
          <a:bodyPr/>
          <a:lstStyle/>
          <a:p>
            <a:fld id="{5CCC9E54-3672-43B3-89FB-01D45D2D0058}" type="slidenum">
              <a:rPr lang="en-GB" smtClean="0"/>
              <a:t>17</a:t>
            </a:fld>
            <a:endParaRPr lang="en-GB" dirty="0"/>
          </a:p>
        </p:txBody>
      </p:sp>
    </p:spTree>
    <p:extLst>
      <p:ext uri="{BB962C8B-B14F-4D97-AF65-F5344CB8AC3E}">
        <p14:creationId xmlns:p14="http://schemas.microsoft.com/office/powerpoint/2010/main" val="36232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Importance of listening to students and being mindful</a:t>
            </a:r>
            <a:r>
              <a:rPr lang="en-GB" baseline="0" dirty="0" smtClean="0"/>
              <a:t> of the language we use so as to build their self-esteem as they may be feeling doubtful and uncertain.</a:t>
            </a:r>
            <a:endParaRPr lang="en-GB" dirty="0" smtClean="0"/>
          </a:p>
          <a:p>
            <a:endParaRPr lang="en-GB" dirty="0"/>
          </a:p>
        </p:txBody>
      </p:sp>
      <p:sp>
        <p:nvSpPr>
          <p:cNvPr id="4" name="Slide Number Placeholder 3"/>
          <p:cNvSpPr>
            <a:spLocks noGrp="1"/>
          </p:cNvSpPr>
          <p:nvPr>
            <p:ph type="sldNum" sz="quarter" idx="10"/>
          </p:nvPr>
        </p:nvSpPr>
        <p:spPr/>
        <p:txBody>
          <a:bodyPr/>
          <a:lstStyle/>
          <a:p>
            <a:fld id="{5CCC9E54-3672-43B3-89FB-01D45D2D0058}" type="slidenum">
              <a:rPr lang="en-GB" smtClean="0"/>
              <a:t>18</a:t>
            </a:fld>
            <a:endParaRPr lang="en-GB" dirty="0"/>
          </a:p>
        </p:txBody>
      </p:sp>
    </p:spTree>
    <p:extLst>
      <p:ext uri="{BB962C8B-B14F-4D97-AF65-F5344CB8AC3E}">
        <p14:creationId xmlns:p14="http://schemas.microsoft.com/office/powerpoint/2010/main" val="388221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a:t>
            </a:r>
            <a:r>
              <a:rPr lang="en-GB" baseline="0" dirty="0" smtClean="0"/>
              <a:t> the developmental tasks of adolescence and the importance of peers in their lives, using this resource as a way to support relationships, wellbeing, belonging and meta-cognitive skills.</a:t>
            </a:r>
            <a:endParaRPr lang="en-GB" dirty="0"/>
          </a:p>
        </p:txBody>
      </p:sp>
      <p:sp>
        <p:nvSpPr>
          <p:cNvPr id="4" name="Slide Number Placeholder 3"/>
          <p:cNvSpPr>
            <a:spLocks noGrp="1"/>
          </p:cNvSpPr>
          <p:nvPr>
            <p:ph type="sldNum" sz="quarter" idx="10"/>
          </p:nvPr>
        </p:nvSpPr>
        <p:spPr/>
        <p:txBody>
          <a:bodyPr/>
          <a:lstStyle/>
          <a:p>
            <a:fld id="{45E4A507-9DF8-4208-A524-A78FB58513A5}" type="slidenum">
              <a:rPr lang="en-GB" smtClean="0"/>
              <a:t>27</a:t>
            </a:fld>
            <a:endParaRPr lang="en-GB" dirty="0"/>
          </a:p>
        </p:txBody>
      </p:sp>
    </p:spTree>
    <p:extLst>
      <p:ext uri="{BB962C8B-B14F-4D97-AF65-F5344CB8AC3E}">
        <p14:creationId xmlns:p14="http://schemas.microsoft.com/office/powerpoint/2010/main" val="86451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E4A507-9DF8-4208-A524-A78FB58513A5}" type="slidenum">
              <a:rPr lang="en-GB" smtClean="0"/>
              <a:t>28</a:t>
            </a:fld>
            <a:endParaRPr lang="en-GB" dirty="0"/>
          </a:p>
        </p:txBody>
      </p:sp>
    </p:spTree>
    <p:extLst>
      <p:ext uri="{BB962C8B-B14F-4D97-AF65-F5344CB8AC3E}">
        <p14:creationId xmlns:p14="http://schemas.microsoft.com/office/powerpoint/2010/main" val="972736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s://www.google.co.uk/url?sa=i&amp;url=https://brainwealth.info/interdependence-boosts-brain-health/2-b-circle-of-stick-figures-holding-hands/&amp;psig=AOvVaw0wtu3PMJEZgJKA6AvPR105&amp;ust=1585924218038000&amp;source=images&amp;cd=vfe&amp;ved=0CAIQjRxqFwoTCPikwq76yegCFQAAAAAdAAAAABAE"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hyperlink" Target="https://www.google.co.uk/url?sa=i&amp;url=https://brainwealth.info/interdependence-boosts-brain-health/2-b-circle-of-stick-figures-holding-hands/&amp;psig=AOvVaw0wtu3PMJEZgJKA6AvPR105&amp;ust=1585924218038000&amp;source=images&amp;cd=vfe&amp;ved=0CAIQjRxqFwoTCPikwq76yegCFQAAAAAdAAAAABAE"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a:extLst>
              <a:ext uri="{FF2B5EF4-FFF2-40B4-BE49-F238E27FC236}">
                <a16:creationId xmlns="" xmlns:a16="http://schemas.microsoft.com/office/drawing/2014/main" id="{1EB93AE8-FC57-4895-B447-F7D07DE80105}"/>
              </a:ext>
            </a:extLst>
          </p:cNvPr>
          <p:cNvPicPr>
            <a:picLocks noChangeAspect="1"/>
          </p:cNvPicPr>
          <p:nvPr userDrawn="1"/>
        </p:nvPicPr>
        <p:blipFill rotWithShape="1">
          <a:blip r:embed="rId2"/>
          <a:srcRect t="88803"/>
          <a:stretch/>
        </p:blipFill>
        <p:spPr>
          <a:xfrm>
            <a:off x="0" y="5257801"/>
            <a:ext cx="12192000" cy="1600200"/>
          </a:xfrm>
          <a:prstGeom prst="rect">
            <a:avLst/>
          </a:prstGeom>
        </p:spPr>
      </p:pic>
    </p:spTree>
    <p:extLst>
      <p:ext uri="{BB962C8B-B14F-4D97-AF65-F5344CB8AC3E}">
        <p14:creationId xmlns:p14="http://schemas.microsoft.com/office/powerpoint/2010/main" val="1190664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326B65-CB30-4690-A60A-F69F0A33E8AF}" type="slidenum">
              <a:rPr lang="en-GB" smtClean="0"/>
              <a:t>‹#›</a:t>
            </a:fld>
            <a:endParaRPr lang="en-GB" dirty="0"/>
          </a:p>
        </p:txBody>
      </p:sp>
    </p:spTree>
    <p:extLst>
      <p:ext uri="{BB962C8B-B14F-4D97-AF65-F5344CB8AC3E}">
        <p14:creationId xmlns:p14="http://schemas.microsoft.com/office/powerpoint/2010/main" val="3391514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326B65-CB30-4690-A60A-F69F0A33E8AF}" type="slidenum">
              <a:rPr lang="en-GB" smtClean="0"/>
              <a:t>‹#›</a:t>
            </a:fld>
            <a:endParaRPr lang="en-GB" dirty="0"/>
          </a:p>
        </p:txBody>
      </p:sp>
    </p:spTree>
    <p:extLst>
      <p:ext uri="{BB962C8B-B14F-4D97-AF65-F5344CB8AC3E}">
        <p14:creationId xmlns:p14="http://schemas.microsoft.com/office/powerpoint/2010/main" val="286813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326B65-CB30-4690-A60A-F69F0A33E8AF}" type="slidenum">
              <a:rPr lang="en-GB" smtClean="0"/>
              <a:t>‹#›</a:t>
            </a:fld>
            <a:endParaRPr lang="en-GB" dirty="0"/>
          </a:p>
        </p:txBody>
      </p:sp>
      <p:pic>
        <p:nvPicPr>
          <p:cNvPr id="7" name="Content Placeholder 3"/>
          <p:cNvPicPr>
            <a:picLocks noChangeAspect="1"/>
          </p:cNvPicPr>
          <p:nvPr userDrawn="1"/>
        </p:nvPicPr>
        <p:blipFill>
          <a:blip r:embed="rId2"/>
          <a:stretch>
            <a:fillRect/>
          </a:stretch>
        </p:blipFill>
        <p:spPr>
          <a:xfrm>
            <a:off x="0" y="6327602"/>
            <a:ext cx="12192000" cy="530398"/>
          </a:xfrm>
          <a:prstGeom prst="rect">
            <a:avLst/>
          </a:prstGeom>
        </p:spPr>
      </p:pic>
      <p:sp>
        <p:nvSpPr>
          <p:cNvPr id="8" name="TextBox 7"/>
          <p:cNvSpPr txBox="1"/>
          <p:nvPr userDrawn="1"/>
        </p:nvSpPr>
        <p:spPr>
          <a:xfrm>
            <a:off x="6575587" y="6461996"/>
            <a:ext cx="4771863" cy="261610"/>
          </a:xfrm>
          <a:prstGeom prst="rect">
            <a:avLst/>
          </a:prstGeom>
          <a:noFill/>
        </p:spPr>
        <p:txBody>
          <a:bodyPr wrap="square" rtlCol="0">
            <a:spAutoFit/>
          </a:bodyPr>
          <a:lstStyle/>
          <a:p>
            <a:pPr algn="r"/>
            <a:r>
              <a:rPr lang="en-US" sz="11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Trust our knowledge and expertise</a:t>
            </a:r>
          </a:p>
        </p:txBody>
      </p:sp>
      <p:pic>
        <p:nvPicPr>
          <p:cNvPr id="9" name="Picture 8"/>
          <p:cNvPicPr>
            <a:picLocks noChangeAspect="1"/>
          </p:cNvPicPr>
          <p:nvPr userDrawn="1"/>
        </p:nvPicPr>
        <p:blipFill>
          <a:blip r:embed="rId3"/>
          <a:stretch>
            <a:fillRect/>
          </a:stretch>
        </p:blipFill>
        <p:spPr>
          <a:xfrm>
            <a:off x="4608193" y="5954109"/>
            <a:ext cx="2962913" cy="292633"/>
          </a:xfrm>
          <a:prstGeom prst="rect">
            <a:avLst/>
          </a:prstGeom>
        </p:spPr>
      </p:pic>
      <p:pic>
        <p:nvPicPr>
          <p:cNvPr id="10" name="Picture 9" descr="2-B circle of stick figures holding hands - Brain Wealth">
            <a:hlinkClick r:id="rId4" tgtFrame="&quot;_blank&quo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09256" y="295346"/>
            <a:ext cx="2957830" cy="733425"/>
          </a:xfrm>
          <a:prstGeom prst="rect">
            <a:avLst/>
          </a:prstGeom>
          <a:noFill/>
          <a:ln>
            <a:noFill/>
          </a:ln>
        </p:spPr>
      </p:pic>
    </p:spTree>
    <p:extLst>
      <p:ext uri="{BB962C8B-B14F-4D97-AF65-F5344CB8AC3E}">
        <p14:creationId xmlns:p14="http://schemas.microsoft.com/office/powerpoint/2010/main" val="3482915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pic>
        <p:nvPicPr>
          <p:cNvPr id="7" name="Content Placeholder 3"/>
          <p:cNvPicPr>
            <a:picLocks noChangeAspect="1"/>
          </p:cNvPicPr>
          <p:nvPr userDrawn="1"/>
        </p:nvPicPr>
        <p:blipFill>
          <a:blip r:embed="rId2"/>
          <a:stretch>
            <a:fillRect/>
          </a:stretch>
        </p:blipFill>
        <p:spPr>
          <a:xfrm>
            <a:off x="0" y="6327602"/>
            <a:ext cx="12192000" cy="530398"/>
          </a:xfrm>
          <a:prstGeom prst="rect">
            <a:avLst/>
          </a:prstGeom>
        </p:spPr>
      </p:pic>
      <p:sp>
        <p:nvSpPr>
          <p:cNvPr id="8" name="TextBox 7"/>
          <p:cNvSpPr txBox="1"/>
          <p:nvPr userDrawn="1"/>
        </p:nvSpPr>
        <p:spPr>
          <a:xfrm>
            <a:off x="6575587" y="6461996"/>
            <a:ext cx="4771863" cy="261610"/>
          </a:xfrm>
          <a:prstGeom prst="rect">
            <a:avLst/>
          </a:prstGeom>
          <a:noFill/>
        </p:spPr>
        <p:txBody>
          <a:bodyPr wrap="square" rtlCol="0">
            <a:spAutoFit/>
          </a:bodyPr>
          <a:lstStyle/>
          <a:p>
            <a:pPr algn="r"/>
            <a:r>
              <a:rPr lang="en-US" sz="11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Trust our knowledge and expertise</a:t>
            </a:r>
          </a:p>
        </p:txBody>
      </p:sp>
      <p:pic>
        <p:nvPicPr>
          <p:cNvPr id="9" name="Picture 8"/>
          <p:cNvPicPr>
            <a:picLocks noChangeAspect="1"/>
          </p:cNvPicPr>
          <p:nvPr userDrawn="1"/>
        </p:nvPicPr>
        <p:blipFill>
          <a:blip r:embed="rId3"/>
          <a:stretch>
            <a:fillRect/>
          </a:stretch>
        </p:blipFill>
        <p:spPr>
          <a:xfrm>
            <a:off x="4608193" y="5954109"/>
            <a:ext cx="2962913" cy="292633"/>
          </a:xfrm>
          <a:prstGeom prst="rect">
            <a:avLst/>
          </a:prstGeom>
        </p:spPr>
      </p:pic>
      <p:pic>
        <p:nvPicPr>
          <p:cNvPr id="11" name="Picture 10" descr="2-B circle of stick figures holding hands - Brain Wealth">
            <a:hlinkClick r:id="rId4" tgtFrame="&quot;_blank&quo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109256" y="295346"/>
            <a:ext cx="2957830" cy="733425"/>
          </a:xfrm>
          <a:prstGeom prst="rect">
            <a:avLst/>
          </a:prstGeom>
          <a:noFill/>
          <a:ln>
            <a:noFill/>
          </a:ln>
        </p:spPr>
      </p:pic>
    </p:spTree>
    <p:extLst>
      <p:ext uri="{BB962C8B-B14F-4D97-AF65-F5344CB8AC3E}">
        <p14:creationId xmlns:p14="http://schemas.microsoft.com/office/powerpoint/2010/main" val="71938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326B65-CB30-4690-A60A-F69F0A33E8AF}" type="slidenum">
              <a:rPr lang="en-GB" smtClean="0"/>
              <a:t>‹#›</a:t>
            </a:fld>
            <a:endParaRPr lang="en-GB" dirty="0"/>
          </a:p>
        </p:txBody>
      </p:sp>
      <p:pic>
        <p:nvPicPr>
          <p:cNvPr id="8" name="Content Placeholder 3"/>
          <p:cNvPicPr>
            <a:picLocks noChangeAspect="1"/>
          </p:cNvPicPr>
          <p:nvPr userDrawn="1"/>
        </p:nvPicPr>
        <p:blipFill>
          <a:blip r:embed="rId2"/>
          <a:stretch>
            <a:fillRect/>
          </a:stretch>
        </p:blipFill>
        <p:spPr>
          <a:xfrm>
            <a:off x="0" y="6327602"/>
            <a:ext cx="12192000" cy="530398"/>
          </a:xfrm>
          <a:prstGeom prst="rect">
            <a:avLst/>
          </a:prstGeom>
        </p:spPr>
      </p:pic>
      <p:sp>
        <p:nvSpPr>
          <p:cNvPr id="9" name="TextBox 8"/>
          <p:cNvSpPr txBox="1"/>
          <p:nvPr userDrawn="1"/>
        </p:nvSpPr>
        <p:spPr>
          <a:xfrm>
            <a:off x="6575587" y="6461996"/>
            <a:ext cx="4771863" cy="261610"/>
          </a:xfrm>
          <a:prstGeom prst="rect">
            <a:avLst/>
          </a:prstGeom>
          <a:noFill/>
        </p:spPr>
        <p:txBody>
          <a:bodyPr wrap="square" rtlCol="0">
            <a:spAutoFit/>
          </a:bodyPr>
          <a:lstStyle/>
          <a:p>
            <a:pPr algn="r"/>
            <a:r>
              <a:rPr lang="en-US" sz="11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Trust our knowledge and expertise</a:t>
            </a:r>
          </a:p>
        </p:txBody>
      </p:sp>
      <p:pic>
        <p:nvPicPr>
          <p:cNvPr id="10" name="Picture 9"/>
          <p:cNvPicPr>
            <a:picLocks noChangeAspect="1"/>
          </p:cNvPicPr>
          <p:nvPr userDrawn="1"/>
        </p:nvPicPr>
        <p:blipFill>
          <a:blip r:embed="rId3"/>
          <a:stretch>
            <a:fillRect/>
          </a:stretch>
        </p:blipFill>
        <p:spPr>
          <a:xfrm>
            <a:off x="4608193" y="5954109"/>
            <a:ext cx="2962913" cy="292633"/>
          </a:xfrm>
          <a:prstGeom prst="rect">
            <a:avLst/>
          </a:prstGeom>
        </p:spPr>
      </p:pic>
    </p:spTree>
    <p:extLst>
      <p:ext uri="{BB962C8B-B14F-4D97-AF65-F5344CB8AC3E}">
        <p14:creationId xmlns:p14="http://schemas.microsoft.com/office/powerpoint/2010/main" val="35482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8326B65-CB30-4690-A60A-F69F0A33E8AF}" type="slidenum">
              <a:rPr lang="en-GB" smtClean="0"/>
              <a:t>‹#›</a:t>
            </a:fld>
            <a:endParaRPr lang="en-GB" dirty="0"/>
          </a:p>
        </p:txBody>
      </p:sp>
      <p:pic>
        <p:nvPicPr>
          <p:cNvPr id="10" name="Content Placeholder 3"/>
          <p:cNvPicPr>
            <a:picLocks noChangeAspect="1"/>
          </p:cNvPicPr>
          <p:nvPr userDrawn="1"/>
        </p:nvPicPr>
        <p:blipFill>
          <a:blip r:embed="rId2"/>
          <a:stretch>
            <a:fillRect/>
          </a:stretch>
        </p:blipFill>
        <p:spPr>
          <a:xfrm>
            <a:off x="0" y="6327602"/>
            <a:ext cx="12192000" cy="530398"/>
          </a:xfrm>
          <a:prstGeom prst="rect">
            <a:avLst/>
          </a:prstGeom>
        </p:spPr>
      </p:pic>
      <p:sp>
        <p:nvSpPr>
          <p:cNvPr id="11" name="TextBox 10"/>
          <p:cNvSpPr txBox="1"/>
          <p:nvPr userDrawn="1"/>
        </p:nvSpPr>
        <p:spPr>
          <a:xfrm>
            <a:off x="6575587" y="6461996"/>
            <a:ext cx="4771863" cy="261610"/>
          </a:xfrm>
          <a:prstGeom prst="rect">
            <a:avLst/>
          </a:prstGeom>
          <a:noFill/>
        </p:spPr>
        <p:txBody>
          <a:bodyPr wrap="square" rtlCol="0">
            <a:spAutoFit/>
          </a:bodyPr>
          <a:lstStyle/>
          <a:p>
            <a:pPr algn="r"/>
            <a:r>
              <a:rPr lang="en-US" sz="11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Trust our knowledge and expertise</a:t>
            </a:r>
          </a:p>
        </p:txBody>
      </p:sp>
      <p:pic>
        <p:nvPicPr>
          <p:cNvPr id="12" name="Picture 11"/>
          <p:cNvPicPr>
            <a:picLocks noChangeAspect="1"/>
          </p:cNvPicPr>
          <p:nvPr userDrawn="1"/>
        </p:nvPicPr>
        <p:blipFill>
          <a:blip r:embed="rId3"/>
          <a:stretch>
            <a:fillRect/>
          </a:stretch>
        </p:blipFill>
        <p:spPr>
          <a:xfrm>
            <a:off x="4608193" y="5954109"/>
            <a:ext cx="2962913" cy="292633"/>
          </a:xfrm>
          <a:prstGeom prst="rect">
            <a:avLst/>
          </a:prstGeom>
        </p:spPr>
      </p:pic>
    </p:spTree>
    <p:extLst>
      <p:ext uri="{BB962C8B-B14F-4D97-AF65-F5344CB8AC3E}">
        <p14:creationId xmlns:p14="http://schemas.microsoft.com/office/powerpoint/2010/main" val="187019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8326B65-CB30-4690-A60A-F69F0A33E8AF}" type="slidenum">
              <a:rPr lang="en-GB" smtClean="0"/>
              <a:t>‹#›</a:t>
            </a:fld>
            <a:endParaRPr lang="en-GB" dirty="0"/>
          </a:p>
        </p:txBody>
      </p:sp>
      <p:pic>
        <p:nvPicPr>
          <p:cNvPr id="6" name="Content Placeholder 3"/>
          <p:cNvPicPr>
            <a:picLocks noChangeAspect="1"/>
          </p:cNvPicPr>
          <p:nvPr userDrawn="1"/>
        </p:nvPicPr>
        <p:blipFill>
          <a:blip r:embed="rId2"/>
          <a:stretch>
            <a:fillRect/>
          </a:stretch>
        </p:blipFill>
        <p:spPr>
          <a:xfrm>
            <a:off x="0" y="6327602"/>
            <a:ext cx="12192000" cy="530398"/>
          </a:xfrm>
          <a:prstGeom prst="rect">
            <a:avLst/>
          </a:prstGeom>
        </p:spPr>
      </p:pic>
      <p:sp>
        <p:nvSpPr>
          <p:cNvPr id="7" name="TextBox 6"/>
          <p:cNvSpPr txBox="1"/>
          <p:nvPr userDrawn="1"/>
        </p:nvSpPr>
        <p:spPr>
          <a:xfrm>
            <a:off x="6575587" y="6461996"/>
            <a:ext cx="4771863" cy="261610"/>
          </a:xfrm>
          <a:prstGeom prst="rect">
            <a:avLst/>
          </a:prstGeom>
          <a:noFill/>
        </p:spPr>
        <p:txBody>
          <a:bodyPr wrap="square" rtlCol="0">
            <a:spAutoFit/>
          </a:bodyPr>
          <a:lstStyle/>
          <a:p>
            <a:pPr algn="r"/>
            <a:r>
              <a:rPr lang="en-US" sz="1100" i="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Trust our knowledge and expertise</a:t>
            </a:r>
          </a:p>
        </p:txBody>
      </p:sp>
      <p:pic>
        <p:nvPicPr>
          <p:cNvPr id="8" name="Picture 7"/>
          <p:cNvPicPr>
            <a:picLocks noChangeAspect="1"/>
          </p:cNvPicPr>
          <p:nvPr userDrawn="1"/>
        </p:nvPicPr>
        <p:blipFill>
          <a:blip r:embed="rId3"/>
          <a:stretch>
            <a:fillRect/>
          </a:stretch>
        </p:blipFill>
        <p:spPr>
          <a:xfrm>
            <a:off x="4608193" y="5954109"/>
            <a:ext cx="2962913" cy="292633"/>
          </a:xfrm>
          <a:prstGeom prst="rect">
            <a:avLst/>
          </a:prstGeom>
        </p:spPr>
      </p:pic>
    </p:spTree>
    <p:extLst>
      <p:ext uri="{BB962C8B-B14F-4D97-AF65-F5344CB8AC3E}">
        <p14:creationId xmlns:p14="http://schemas.microsoft.com/office/powerpoint/2010/main" val="270279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8326B65-CB30-4690-A60A-F69F0A33E8AF}" type="slidenum">
              <a:rPr lang="en-GB" smtClean="0"/>
              <a:t>‹#›</a:t>
            </a:fld>
            <a:endParaRPr lang="en-GB" dirty="0"/>
          </a:p>
        </p:txBody>
      </p:sp>
    </p:spTree>
    <p:extLst>
      <p:ext uri="{BB962C8B-B14F-4D97-AF65-F5344CB8AC3E}">
        <p14:creationId xmlns:p14="http://schemas.microsoft.com/office/powerpoint/2010/main" val="263643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326B65-CB30-4690-A60A-F69F0A33E8AF}" type="slidenum">
              <a:rPr lang="en-GB" smtClean="0"/>
              <a:t>‹#›</a:t>
            </a:fld>
            <a:endParaRPr lang="en-GB" dirty="0"/>
          </a:p>
        </p:txBody>
      </p:sp>
    </p:spTree>
    <p:extLst>
      <p:ext uri="{BB962C8B-B14F-4D97-AF65-F5344CB8AC3E}">
        <p14:creationId xmlns:p14="http://schemas.microsoft.com/office/powerpoint/2010/main" val="209408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CE4B27-43B0-43F4-912F-F10FC7BC8229}" type="datetimeFigureOut">
              <a:rPr lang="en-GB" smtClean="0"/>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326B65-CB30-4690-A60A-F69F0A33E8AF}" type="slidenum">
              <a:rPr lang="en-GB" smtClean="0"/>
              <a:t>‹#›</a:t>
            </a:fld>
            <a:endParaRPr lang="en-GB" dirty="0"/>
          </a:p>
        </p:txBody>
      </p:sp>
    </p:spTree>
    <p:extLst>
      <p:ext uri="{BB962C8B-B14F-4D97-AF65-F5344CB8AC3E}">
        <p14:creationId xmlns:p14="http://schemas.microsoft.com/office/powerpoint/2010/main" val="327032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E4B27-43B0-43F4-912F-F10FC7BC8229}" type="datetimeFigureOut">
              <a:rPr lang="en-GB" smtClean="0"/>
              <a:t>22/05/2020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26B65-CB30-4690-A60A-F69F0A33E8AF}" type="slidenum">
              <a:rPr lang="en-GB" smtClean="0"/>
              <a:t>‹#›</a:t>
            </a:fld>
            <a:endParaRPr lang="en-GB" dirty="0"/>
          </a:p>
        </p:txBody>
      </p:sp>
    </p:spTree>
    <p:extLst>
      <p:ext uri="{BB962C8B-B14F-4D97-AF65-F5344CB8AC3E}">
        <p14:creationId xmlns:p14="http://schemas.microsoft.com/office/powerpoint/2010/main" val="1701222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jpg"/><Relationship Id="rId7" Type="http://schemas.openxmlformats.org/officeDocument/2006/relationships/hyperlink" Target="https://www.google.co.uk/url?sa=i&amp;url=https://preschoolinspirations.com/rainbow-songs/&amp;psig=AOvVaw0ubsmzOq4TDmC_KuiCbcgI&amp;ust=1585900365247000&amp;source=images&amp;cd=vfe&amp;ved=0CAIQjRxqFwoTCLjuj7OhyegCFQAAAAAdAAAAABA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google.co.uk/url?sa=i&amp;url=https://brainwealth.info/interdependence-boosts-brain-health/2-b-circle-of-stick-figures-holding-hands/&amp;psig=AOvVaw0wtu3PMJEZgJKA6AvPR105&amp;ust=1585924218038000&amp;source=images&amp;cd=vfe&amp;ved=0CAIQjRxqFwoTCPikwq76yegCFQAAAAAdAAAAABAE" TargetMode="Externa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co.uk/url?sa=i&amp;url=https://brainwealth.info/interdependence-boosts-brain-health/2-b-circle-of-stick-figures-holding-hands/&amp;psig=AOvVaw0wtu3PMJEZgJKA6AvPR105&amp;ust=1585924218038000&amp;source=images&amp;cd=vfe&amp;ved=0CAIQjRxqFwoTCPikwq76yegCFQAAAAAdAAAAABA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rrmanor.org.uk/coach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arymered.wordpress.com/2020/04/14/five-ways-to-help-children-heal-when-schools-reopen/" TargetMode="External"/><Relationship Id="rId2" Type="http://schemas.openxmlformats.org/officeDocument/2006/relationships/hyperlink" Target="https://www.evidenceforlearning.net/recoverycurriculu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usatoday.com/story/life/health-wellness/2020/04/13/coronavirus-quarantine-why-you-dont-have-productive-right-now/2960296001/?fbclid=IwAR2bAU37kXk9wng2dCmeBTrXagkbk8HY0DbtQn7Qba0Vna5Urk00OqGsSjg" TargetMode="External"/><Relationship Id="rId2" Type="http://schemas.openxmlformats.org/officeDocument/2006/relationships/hyperlink" Target="https://marymered.wordpress.com/2020/04/14/five-ways-to-help-children-heal-when-schools-reopen/" TargetMode="External"/><Relationship Id="rId1" Type="http://schemas.openxmlformats.org/officeDocument/2006/relationships/slideLayout" Target="../slideLayouts/slideLayout2.xml"/><Relationship Id="rId6" Type="http://schemas.openxmlformats.org/officeDocument/2006/relationships/hyperlink" Target="https://www.wsj.com/articles/why-its-so-hard-to-talk-to-your-parents-about-the-coronavirus-and-vice-versa-11587236112" TargetMode="External"/><Relationship Id="rId5" Type="http://schemas.openxmlformats.org/officeDocument/2006/relationships/hyperlink" Target="https://www.npr.org/sections/health-shots/2020/04/19/837077850/with-senior-year-in-disarray-teens-and-young-adults-feel-lost-heres-how-to-help?fbclid=IwAR1RAXCtzOCT1q1kMhhMCubwgftXK11FeJhKFusbEQmtDEBdSmWC-BvH5s0" TargetMode="External"/><Relationship Id="rId4" Type="http://schemas.openxmlformats.org/officeDocument/2006/relationships/hyperlink" Target="https://www.aacap.org/App_Themes/AACAP/Docs/latest_news/2020/Coronavirus_COVID19__Children.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annafreud.org/coronavirus-support/" TargetMode="External"/><Relationship Id="rId2" Type="http://schemas.openxmlformats.org/officeDocument/2006/relationships/hyperlink" Target="https://www.mentallyhealthyschools.org.uk/resources/" TargetMode="External"/><Relationship Id="rId1" Type="http://schemas.openxmlformats.org/officeDocument/2006/relationships/slideLayout" Target="../slideLayouts/slideLayout2.xml"/><Relationship Id="rId6" Type="http://schemas.openxmlformats.org/officeDocument/2006/relationships/hyperlink" Target="http://www.safehandsthinkingminds.co.uk/about-us/" TargetMode="External"/><Relationship Id="rId5" Type="http://schemas.openxmlformats.org/officeDocument/2006/relationships/hyperlink" Target="https://www.restorativecommunityconcepts.com/uploads/2/8/1/0/2810779/responding_to_the_needs_of_children_in_crisis_rcc.pdf" TargetMode="External"/><Relationship Id="rId4" Type="http://schemas.openxmlformats.org/officeDocument/2006/relationships/hyperlink" Target="https://us4.campaign-archive.com/?u=3d62186a3cccbe2cd207b7b0f&amp;id=86e5526ed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969492"/>
            <a:ext cx="7772400" cy="1041530"/>
          </a:xfrm>
        </p:spPr>
        <p:txBody>
          <a:bodyPr>
            <a:normAutofit/>
          </a:bodyPr>
          <a:lstStyle/>
          <a:p>
            <a:r>
              <a:rPr lang="en-US" sz="3200" b="1" dirty="0">
                <a:solidFill>
                  <a:schemeClr val="bg1"/>
                </a:solidFill>
                <a:latin typeface="+mn-lt"/>
                <a:cs typeface="Open Sans"/>
              </a:rPr>
              <a:t>Heading</a:t>
            </a:r>
          </a:p>
        </p:txBody>
      </p:sp>
      <p:sp>
        <p:nvSpPr>
          <p:cNvPr id="3" name="Subtitle 2"/>
          <p:cNvSpPr>
            <a:spLocks noGrp="1"/>
          </p:cNvSpPr>
          <p:nvPr>
            <p:ph type="subTitle" idx="1"/>
          </p:nvPr>
        </p:nvSpPr>
        <p:spPr>
          <a:xfrm>
            <a:off x="1990271" y="1744626"/>
            <a:ext cx="8211457" cy="2821094"/>
          </a:xfrm>
        </p:spPr>
        <p:txBody>
          <a:bodyPr>
            <a:noAutofit/>
          </a:bodyPr>
          <a:lstStyle/>
          <a:p>
            <a:r>
              <a:rPr lang="en-GB" sz="3200" b="1" dirty="0" smtClean="0"/>
              <a:t>Recovery Curriculum</a:t>
            </a:r>
          </a:p>
          <a:p>
            <a:r>
              <a:rPr lang="en-GB" b="1" dirty="0" smtClean="0"/>
              <a:t>A presentation to support school staff with the return of pupils and what to expect</a:t>
            </a:r>
          </a:p>
          <a:p>
            <a:r>
              <a:rPr lang="en-GB" sz="1800" b="1" i="1" dirty="0" smtClean="0"/>
              <a:t>Adapted and based on the research by Barry Carpenter CBE and Matthew Carpenter April 2020 </a:t>
            </a:r>
          </a:p>
          <a:p>
            <a:r>
              <a:rPr lang="en-GB" sz="1800" b="1" i="1" dirty="0" smtClean="0"/>
              <a:t>put together by Octavo Educational Psychology Service Croydon</a:t>
            </a:r>
          </a:p>
          <a:p>
            <a:r>
              <a:rPr lang="en-GB" sz="1800" b="1" i="1" dirty="0"/>
              <a:t>t</a:t>
            </a:r>
            <a:r>
              <a:rPr lang="en-GB" sz="1800" b="1" i="1" dirty="0" smtClean="0"/>
              <a:t>o support our Croydon Community of Schools</a:t>
            </a:r>
          </a:p>
          <a:p>
            <a:r>
              <a:rPr lang="en-GB" sz="1800" b="1" i="1" dirty="0" smtClean="0"/>
              <a:t>May 2020</a:t>
            </a:r>
          </a:p>
          <a:p>
            <a:endParaRPr lang="en-GB" sz="1800" b="1" i="1" dirty="0" smtClean="0"/>
          </a:p>
          <a:p>
            <a:endParaRPr lang="en-US" b="1" dirty="0">
              <a:solidFill>
                <a:schemeClr val="bg1">
                  <a:lumMod val="50000"/>
                </a:schemeClr>
              </a:solidFill>
              <a:ea typeface="Open Sans Light" panose="020B03060305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BE6B0665-4444-0A47-AA90-002A158B2546}"/>
              </a:ext>
            </a:extLst>
          </p:cNvPr>
          <p:cNvPicPr>
            <a:picLocks noChangeAspect="1"/>
          </p:cNvPicPr>
          <p:nvPr/>
        </p:nvPicPr>
        <p:blipFill>
          <a:blip r:embed="rId3"/>
          <a:stretch>
            <a:fillRect/>
          </a:stretch>
        </p:blipFill>
        <p:spPr>
          <a:xfrm>
            <a:off x="1178837" y="160467"/>
            <a:ext cx="9761669" cy="1080999"/>
          </a:xfrm>
          <a:prstGeom prst="rect">
            <a:avLst/>
          </a:prstGeom>
        </p:spPr>
      </p:pic>
      <p:pic>
        <p:nvPicPr>
          <p:cNvPr id="7" name="Content Placeholder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1993" y="1540742"/>
            <a:ext cx="1428750" cy="1428750"/>
          </a:xfrm>
          <a:prstGeom prst="rect">
            <a:avLst/>
          </a:prstGeom>
        </p:spPr>
      </p:pic>
      <p:pic>
        <p:nvPicPr>
          <p:cNvPr id="8" name="Picture 7" descr="2-B circle of stick figures holding hands - Brain Wealth">
            <a:hlinkClick r:id="rId5" tgtFrame="&quot;_blank&quo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085" y="438717"/>
            <a:ext cx="2957830" cy="1027659"/>
          </a:xfrm>
          <a:prstGeom prst="rect">
            <a:avLst/>
          </a:prstGeom>
          <a:noFill/>
          <a:ln>
            <a:noFill/>
          </a:ln>
        </p:spPr>
      </p:pic>
      <p:pic>
        <p:nvPicPr>
          <p:cNvPr id="9" name="Picture 8" descr="The Best Rainbow Songs for Kids - Preschool Inspirations">
            <a:hlinkClick r:id="rId7" tgtFrame="&quot;_blank&quo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55362" y="4843970"/>
            <a:ext cx="2959100" cy="295275"/>
          </a:xfrm>
          <a:prstGeom prst="rect">
            <a:avLst/>
          </a:prstGeom>
          <a:noFill/>
          <a:ln>
            <a:noFill/>
          </a:ln>
        </p:spPr>
      </p:pic>
    </p:spTree>
    <p:extLst>
      <p:ext uri="{BB962C8B-B14F-4D97-AF65-F5344CB8AC3E}">
        <p14:creationId xmlns:p14="http://schemas.microsoft.com/office/powerpoint/2010/main" val="284725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771" y="777922"/>
            <a:ext cx="9427029" cy="1575504"/>
          </a:xfrm>
        </p:spPr>
        <p:txBody>
          <a:bodyPr>
            <a:normAutofit/>
          </a:bodyPr>
          <a:lstStyle/>
          <a:p>
            <a:pPr algn="ctr"/>
            <a:r>
              <a:rPr lang="en-GB" sz="3200" b="1" dirty="0" smtClean="0"/>
              <a:t>How long will it take for our students to feel NOT threatened by the nearness of others</a:t>
            </a:r>
            <a:r>
              <a:rPr lang="en-GB" sz="3200" dirty="0" smtClean="0"/>
              <a:t>?</a:t>
            </a:r>
            <a:endParaRPr lang="en-US" sz="32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1648496" y="2413338"/>
            <a:ext cx="7495504" cy="3108543"/>
          </a:xfrm>
          <a:prstGeom prst="rect">
            <a:avLst/>
          </a:prstGeom>
        </p:spPr>
        <p:txBody>
          <a:bodyPr wrap="square">
            <a:spAutoFit/>
          </a:bodyPr>
          <a:lstStyle/>
          <a:p>
            <a:pPr marL="457200" indent="-457200">
              <a:buFont typeface="Arial" panose="020B0604020202020204" pitchFamily="34" charset="0"/>
              <a:buChar char="•"/>
            </a:pPr>
            <a:r>
              <a:rPr lang="en-GB" sz="2800" dirty="0" smtClean="0"/>
              <a:t>There have been increased reports of self-harm – Young Minds 2020</a:t>
            </a:r>
          </a:p>
          <a:p>
            <a:pPr marL="457200" indent="-457200">
              <a:buFont typeface="Arial" panose="020B0604020202020204" pitchFamily="34" charset="0"/>
              <a:buChar char="•"/>
            </a:pPr>
            <a:r>
              <a:rPr lang="en-GB" sz="2800" dirty="0" smtClean="0"/>
              <a:t>Increased anxiety attacks</a:t>
            </a:r>
          </a:p>
          <a:p>
            <a:pPr marL="457200" indent="-457200">
              <a:buFont typeface="Arial" panose="020B0604020202020204" pitchFamily="34" charset="0"/>
              <a:buChar char="•"/>
            </a:pPr>
            <a:r>
              <a:rPr lang="en-GB" sz="2800" dirty="0" smtClean="0"/>
              <a:t>Loss of self-control</a:t>
            </a:r>
          </a:p>
          <a:p>
            <a:pPr marL="457200" indent="-457200">
              <a:buFont typeface="Arial" panose="020B0604020202020204" pitchFamily="34" charset="0"/>
              <a:buChar char="•"/>
            </a:pPr>
            <a:r>
              <a:rPr lang="en-GB" sz="2800" dirty="0" smtClean="0"/>
              <a:t>Is it ok to go out?</a:t>
            </a:r>
          </a:p>
          <a:p>
            <a:pPr marL="457200" indent="-457200">
              <a:buFont typeface="Arial" panose="020B0604020202020204" pitchFamily="34" charset="0"/>
              <a:buChar char="•"/>
            </a:pPr>
            <a:r>
              <a:rPr lang="en-GB" sz="2800" dirty="0" smtClean="0"/>
              <a:t>How do I know?</a:t>
            </a:r>
          </a:p>
          <a:p>
            <a:pPr marL="457200" indent="-457200">
              <a:buFont typeface="Arial" panose="020B0604020202020204" pitchFamily="34" charset="0"/>
              <a:buChar char="•"/>
            </a:pPr>
            <a:r>
              <a:rPr lang="en-GB" sz="2800" dirty="0" smtClean="0"/>
              <a:t>Where will I be safe?</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4338" y="3543670"/>
            <a:ext cx="2070513" cy="22896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7539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77922"/>
            <a:ext cx="8229600" cy="1575504"/>
          </a:xfrm>
        </p:spPr>
        <p:txBody>
          <a:bodyPr>
            <a:normAutofit/>
          </a:bodyPr>
          <a:lstStyle/>
          <a:p>
            <a:pPr algn="ctr"/>
            <a:r>
              <a:rPr lang="en-GB" sz="6600" b="1" dirty="0" smtClean="0">
                <a:latin typeface="+mn-lt"/>
              </a:rPr>
              <a:t>anxiety</a:t>
            </a:r>
            <a:endParaRPr lang="en-US" sz="6600" b="1" u="sng" dirty="0">
              <a:latin typeface="+mn-lt"/>
              <a:cs typeface="Arial" panose="020B0604020202020204" pitchFamily="34" charset="0"/>
            </a:endParaRPr>
          </a:p>
        </p:txBody>
      </p:sp>
      <p:sp>
        <p:nvSpPr>
          <p:cNvPr id="4" name="Rectangle 3"/>
          <p:cNvSpPr/>
          <p:nvPr/>
        </p:nvSpPr>
        <p:spPr>
          <a:xfrm>
            <a:off x="979714" y="2528578"/>
            <a:ext cx="10232571" cy="2308324"/>
          </a:xfrm>
          <a:prstGeom prst="rect">
            <a:avLst/>
          </a:prstGeom>
        </p:spPr>
        <p:txBody>
          <a:bodyPr wrap="square">
            <a:spAutoFit/>
          </a:bodyPr>
          <a:lstStyle/>
          <a:p>
            <a:pPr marL="342900" indent="-342900">
              <a:buFont typeface="Arial" panose="020B0604020202020204" pitchFamily="34" charset="0"/>
              <a:buChar char="•"/>
            </a:pPr>
            <a:r>
              <a:rPr lang="en-GB" sz="2400" dirty="0" smtClean="0"/>
              <a:t>It’s a cruel companion and eats away at positive mental health and cause deterioration of a young person’s overall well-being.</a:t>
            </a:r>
          </a:p>
          <a:p>
            <a:pPr marL="342900" indent="-342900">
              <a:buFont typeface="Arial" panose="020B0604020202020204" pitchFamily="34" charset="0"/>
              <a:buChar char="•"/>
            </a:pPr>
            <a:r>
              <a:rPr lang="en-GB" sz="2400" dirty="0" smtClean="0"/>
              <a:t>An anxious child is not a learning child</a:t>
            </a:r>
          </a:p>
          <a:p>
            <a:pPr marL="342900" indent="-342900">
              <a:buFont typeface="Arial" panose="020B0604020202020204" pitchFamily="34" charset="0"/>
              <a:buChar char="•"/>
            </a:pPr>
            <a:r>
              <a:rPr lang="en-GB" sz="2400" dirty="0" smtClean="0"/>
              <a:t>Loss of sleep diminishes coping mechanisms</a:t>
            </a:r>
          </a:p>
          <a:p>
            <a:pPr marL="342900" indent="-342900">
              <a:buFont typeface="Arial" panose="020B0604020202020204" pitchFamily="34" charset="0"/>
              <a:buChar char="•"/>
            </a:pPr>
            <a:r>
              <a:rPr lang="en-GB" sz="2400" dirty="0"/>
              <a:t>We all hear about daily death tolls and people who are facing highly stressful situations.</a:t>
            </a:r>
          </a:p>
        </p:txBody>
      </p:sp>
    </p:spTree>
    <p:extLst>
      <p:ext uri="{BB962C8B-B14F-4D97-AF65-F5344CB8AC3E}">
        <p14:creationId xmlns:p14="http://schemas.microsoft.com/office/powerpoint/2010/main" val="324386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755" y="558639"/>
            <a:ext cx="8229600" cy="1575504"/>
          </a:xfrm>
        </p:spPr>
        <p:txBody>
          <a:bodyPr>
            <a:normAutofit/>
          </a:bodyPr>
          <a:lstStyle/>
          <a:p>
            <a:pPr algn="ctr"/>
            <a:r>
              <a:rPr lang="en-GB" b="1" dirty="0" smtClean="0">
                <a:latin typeface="+mn-lt"/>
              </a:rPr>
              <a:t>Key Questions</a:t>
            </a:r>
            <a:endParaRPr lang="en-US" b="1" u="sng" dirty="0">
              <a:latin typeface="+mn-lt"/>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1891048" y="2270487"/>
            <a:ext cx="8319752" cy="2154436"/>
          </a:xfrm>
          <a:prstGeom prst="rect">
            <a:avLst/>
          </a:prstGeom>
        </p:spPr>
        <p:txBody>
          <a:bodyPr wrap="square">
            <a:spAutoFit/>
          </a:bodyPr>
          <a:lstStyle/>
          <a:p>
            <a:pPr marL="285750" indent="-285750">
              <a:buFont typeface="Arial" panose="020B0604020202020204" pitchFamily="34" charset="0"/>
              <a:buChar char="•"/>
            </a:pPr>
            <a:r>
              <a:rPr lang="en-GB" sz="2000" dirty="0" smtClean="0"/>
              <a:t>How do we prepare for going back to school?</a:t>
            </a:r>
          </a:p>
          <a:p>
            <a:pPr marL="285750" indent="-285750">
              <a:buFont typeface="Arial" panose="020B0604020202020204" pitchFamily="34" charset="0"/>
              <a:buChar char="•"/>
            </a:pPr>
            <a:r>
              <a:rPr lang="en-GB" sz="2000" dirty="0" smtClean="0"/>
              <a:t>What curriculum adjustments need to be made? What is crucial?</a:t>
            </a:r>
          </a:p>
          <a:p>
            <a:pPr marL="285750" indent="-285750">
              <a:buFont typeface="Arial" panose="020B0604020202020204" pitchFamily="34" charset="0"/>
              <a:buChar char="•"/>
            </a:pPr>
            <a:r>
              <a:rPr lang="en-GB" sz="2000" dirty="0" smtClean="0"/>
              <a:t>How will staff manage their own recovery?</a:t>
            </a:r>
          </a:p>
          <a:p>
            <a:pPr marL="285750" indent="-285750">
              <a:buFont typeface="Arial" panose="020B0604020202020204" pitchFamily="34" charset="0"/>
              <a:buChar char="•"/>
            </a:pPr>
            <a:r>
              <a:rPr lang="en-GB" sz="2000" dirty="0" smtClean="0"/>
              <a:t>What pedagogical frameworks will facilitate teaching with compassion?</a:t>
            </a:r>
          </a:p>
          <a:p>
            <a:endParaRPr lang="en-GB" dirty="0"/>
          </a:p>
          <a:p>
            <a:endParaRPr lang="en-GB" dirty="0" smtClean="0"/>
          </a:p>
          <a:p>
            <a:endParaRPr lang="en-GB" dirty="0" smtClean="0"/>
          </a:p>
        </p:txBody>
      </p:sp>
      <p:sp>
        <p:nvSpPr>
          <p:cNvPr id="9" name="Down Arrow 8"/>
          <p:cNvSpPr/>
          <p:nvPr/>
        </p:nvSpPr>
        <p:spPr>
          <a:xfrm>
            <a:off x="4692666" y="3881494"/>
            <a:ext cx="2447778" cy="12801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3174588" y="5252550"/>
            <a:ext cx="5836854" cy="369332"/>
          </a:xfrm>
          <a:prstGeom prst="rect">
            <a:avLst/>
          </a:prstGeom>
        </p:spPr>
        <p:txBody>
          <a:bodyPr wrap="none">
            <a:spAutoFit/>
          </a:bodyPr>
          <a:lstStyle/>
          <a:p>
            <a:pPr algn="ctr"/>
            <a:r>
              <a:rPr lang="en-GB" b="1" dirty="0" smtClean="0">
                <a:solidFill>
                  <a:schemeClr val="accent1">
                    <a:lumMod val="75000"/>
                  </a:schemeClr>
                </a:solidFill>
                <a:latin typeface="Sandscript BTN" panose="030C0504040201040805" pitchFamily="66" charset="0"/>
              </a:rPr>
              <a:t>We form a curriculum to recover from loss</a:t>
            </a:r>
            <a:endParaRPr lang="en-GB" b="1" dirty="0">
              <a:solidFill>
                <a:schemeClr val="accent1">
                  <a:lumMod val="75000"/>
                </a:schemeClr>
              </a:solidFill>
              <a:latin typeface="Sandscript BTN" panose="030C0504040201040805" pitchFamily="66" charset="0"/>
            </a:endParaRPr>
          </a:p>
        </p:txBody>
      </p:sp>
    </p:spTree>
    <p:extLst>
      <p:ext uri="{BB962C8B-B14F-4D97-AF65-F5344CB8AC3E}">
        <p14:creationId xmlns:p14="http://schemas.microsoft.com/office/powerpoint/2010/main" val="2616037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040" y="412546"/>
            <a:ext cx="8229600" cy="1575504"/>
          </a:xfrm>
        </p:spPr>
        <p:txBody>
          <a:bodyPr>
            <a:normAutofit/>
          </a:bodyPr>
          <a:lstStyle/>
          <a:p>
            <a:pPr algn="ctr"/>
            <a:r>
              <a:rPr lang="en-GB" sz="4000" b="1" i="1" dirty="0" smtClean="0">
                <a:latin typeface="+mn-lt"/>
              </a:rPr>
              <a:t>“Teaching is a relationship based profession</a:t>
            </a:r>
            <a:r>
              <a:rPr lang="en-GB" sz="3200" i="1" dirty="0" smtClean="0"/>
              <a:t>”</a:t>
            </a:r>
            <a:endParaRPr lang="en-US" sz="32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pic>
        <p:nvPicPr>
          <p:cNvPr id="7" name="Picture 6" descr="2-B circle of stick figures holding hands - Brain Wealth">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0595" y="1831428"/>
            <a:ext cx="2957830" cy="733425"/>
          </a:xfrm>
          <a:prstGeom prst="rect">
            <a:avLst/>
          </a:prstGeom>
          <a:noFill/>
          <a:ln>
            <a:noFill/>
          </a:ln>
        </p:spPr>
      </p:pic>
      <p:sp>
        <p:nvSpPr>
          <p:cNvPr id="4" name="Rectangle 3"/>
          <p:cNvSpPr/>
          <p:nvPr/>
        </p:nvSpPr>
        <p:spPr>
          <a:xfrm>
            <a:off x="339965" y="2179591"/>
            <a:ext cx="7863500" cy="2862322"/>
          </a:xfrm>
          <a:prstGeom prst="rect">
            <a:avLst/>
          </a:prstGeom>
        </p:spPr>
        <p:txBody>
          <a:bodyPr wrap="square">
            <a:spAutoFit/>
          </a:bodyPr>
          <a:lstStyle/>
          <a:p>
            <a:r>
              <a:rPr lang="en-GB" i="1" dirty="0" smtClean="0"/>
              <a:t>“</a:t>
            </a:r>
            <a:r>
              <a:rPr lang="en-GB" sz="2000" i="1" dirty="0" smtClean="0"/>
              <a:t>We all need a holistic recovery; some may need a focussed recovery programme, personalised to their needs; others may need a deeper and longer lasting recovery period, enabling a fuller exploration of the severity of their TRAUMA and emergent ATTACHMENT issues.”</a:t>
            </a:r>
          </a:p>
          <a:p>
            <a:endParaRPr lang="en-GB" sz="2000" i="1" dirty="0" smtClean="0"/>
          </a:p>
          <a:p>
            <a:r>
              <a:rPr lang="en-GB" sz="2000" dirty="0" smtClean="0"/>
              <a:t>We need to plan for activities that provide the space for recovery.</a:t>
            </a:r>
          </a:p>
          <a:p>
            <a:endParaRPr lang="en-GB" sz="2000" dirty="0" smtClean="0"/>
          </a:p>
          <a:p>
            <a:r>
              <a:rPr lang="en-GB" sz="2000" dirty="0" smtClean="0"/>
              <a:t>We need to focus more on FUNDAMENTAL WELLBEING and secure positive development of the young person.</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3571" y="1414663"/>
            <a:ext cx="3031984" cy="4502495"/>
          </a:xfrm>
          <a:prstGeom prst="rect">
            <a:avLst/>
          </a:prstGeom>
          <a:ln>
            <a:noFill/>
          </a:ln>
          <a:effectLst>
            <a:softEdge rad="112500"/>
          </a:effectLst>
        </p:spPr>
      </p:pic>
    </p:spTree>
    <p:extLst>
      <p:ext uri="{BB962C8B-B14F-4D97-AF65-F5344CB8AC3E}">
        <p14:creationId xmlns:p14="http://schemas.microsoft.com/office/powerpoint/2010/main" val="2477482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743" y="784942"/>
            <a:ext cx="8229600" cy="1254245"/>
          </a:xfrm>
        </p:spPr>
        <p:txBody>
          <a:bodyPr>
            <a:normAutofit/>
          </a:bodyPr>
          <a:lstStyle/>
          <a:p>
            <a:pPr algn="ctr"/>
            <a:r>
              <a:rPr lang="en-GB" sz="4000" b="1" i="1" dirty="0" smtClean="0">
                <a:latin typeface="+mn-lt"/>
              </a:rPr>
              <a:t>“Three phased curriculum approach”</a:t>
            </a:r>
            <a:endParaRPr lang="en-US" sz="32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48343" y="1747578"/>
            <a:ext cx="11074400" cy="4085730"/>
          </a:xfrm>
        </p:spPr>
        <p:txBody>
          <a:bodyPr>
            <a:normAutofit/>
          </a:bodyPr>
          <a:lstStyle/>
          <a:p>
            <a:pPr marL="0" indent="0">
              <a:buNone/>
            </a:pPr>
            <a:endParaRPr lang="en-GB" sz="2000" b="1" i="1" dirty="0" smtClean="0"/>
          </a:p>
          <a:p>
            <a:pPr marL="0" indent="0" algn="ctr">
              <a:buNone/>
            </a:pPr>
            <a:r>
              <a:rPr lang="en-GB" sz="2000" dirty="0"/>
              <a:t>A</a:t>
            </a:r>
            <a:r>
              <a:rPr lang="en-GB" sz="2000" dirty="0" smtClean="0"/>
              <a:t> three phase approach to the curriculum. Staff will carefully assess individual children and decide the appropriate approach in discussion with their families. At the heart of all three phases is Social, Emotional and Mental health and Wellbeing. Appropriate mental health support and interventions will depend on what phase each individual is at when they return to school.</a:t>
            </a:r>
          </a:p>
          <a:p>
            <a:pPr marL="0" indent="0">
              <a:buNone/>
            </a:pPr>
            <a:endParaRPr lang="en-US" sz="2000" b="1" dirty="0">
              <a:latin typeface="Arial" panose="020B0604020202020204" pitchFamily="34" charset="0"/>
              <a:cs typeface="Arial" panose="020B0604020202020204" pitchFamily="34" charset="0"/>
            </a:endParaRPr>
          </a:p>
        </p:txBody>
      </p:sp>
      <p:sp>
        <p:nvSpPr>
          <p:cNvPr id="10" name="Oval 9"/>
          <p:cNvSpPr/>
          <p:nvPr/>
        </p:nvSpPr>
        <p:spPr>
          <a:xfrm>
            <a:off x="1635613" y="3760631"/>
            <a:ext cx="2034866" cy="207267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Holistic approach</a:t>
            </a:r>
            <a:endParaRPr lang="en-GB" dirty="0"/>
          </a:p>
        </p:txBody>
      </p:sp>
      <p:sp>
        <p:nvSpPr>
          <p:cNvPr id="12" name="Oval 11"/>
          <p:cNvSpPr/>
          <p:nvPr/>
        </p:nvSpPr>
        <p:spPr>
          <a:xfrm>
            <a:off x="8409904" y="3760631"/>
            <a:ext cx="2290322" cy="1918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Deep recovery – longer period of recovery and specialist support</a:t>
            </a:r>
            <a:endParaRPr lang="en-GB" dirty="0"/>
          </a:p>
        </p:txBody>
      </p:sp>
      <p:sp>
        <p:nvSpPr>
          <p:cNvPr id="11" name="Oval 10"/>
          <p:cNvSpPr/>
          <p:nvPr/>
        </p:nvSpPr>
        <p:spPr>
          <a:xfrm>
            <a:off x="4881092" y="3760632"/>
            <a:ext cx="2318198" cy="19686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Focus recovery – personalised needs led approach</a:t>
            </a:r>
            <a:endParaRPr lang="en-GB" dirty="0"/>
          </a:p>
        </p:txBody>
      </p:sp>
      <p:sp>
        <p:nvSpPr>
          <p:cNvPr id="4" name="Rectangle 3"/>
          <p:cNvSpPr/>
          <p:nvPr/>
        </p:nvSpPr>
        <p:spPr>
          <a:xfrm>
            <a:off x="1635613" y="2162131"/>
            <a:ext cx="6096000" cy="369332"/>
          </a:xfrm>
          <a:prstGeom prst="rect">
            <a:avLst/>
          </a:prstGeom>
        </p:spPr>
        <p:txBody>
          <a:bodyPr>
            <a:spAutoFit/>
          </a:bodyPr>
          <a:lstStyle/>
          <a:p>
            <a:r>
              <a:rPr lang="en-GB" i="1" dirty="0" smtClean="0"/>
              <a:t>“</a:t>
            </a:r>
            <a:endParaRPr lang="en-GB" sz="2000" b="1" dirty="0" smtClean="0"/>
          </a:p>
        </p:txBody>
      </p:sp>
      <p:cxnSp>
        <p:nvCxnSpPr>
          <p:cNvPr id="15" name="Straight Arrow Connector 14"/>
          <p:cNvCxnSpPr/>
          <p:nvPr/>
        </p:nvCxnSpPr>
        <p:spPr>
          <a:xfrm>
            <a:off x="3799268" y="4720107"/>
            <a:ext cx="884345" cy="23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199290" y="4720107"/>
            <a:ext cx="10753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996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656" y="236793"/>
            <a:ext cx="8229600" cy="1575504"/>
          </a:xfrm>
        </p:spPr>
        <p:txBody>
          <a:bodyPr>
            <a:normAutofit/>
          </a:bodyPr>
          <a:lstStyle/>
          <a:p>
            <a:pPr algn="ctr"/>
            <a:r>
              <a:rPr lang="en-GB" sz="4000" b="1" dirty="0" smtClean="0">
                <a:latin typeface="+mn-lt"/>
              </a:rPr>
              <a:t>Levers to help us</a:t>
            </a:r>
            <a:endParaRPr lang="en-US" sz="4000" b="1" u="sng" dirty="0">
              <a:latin typeface="+mn-lt"/>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877817" y="1624192"/>
            <a:ext cx="10022412" cy="3693319"/>
          </a:xfrm>
          <a:prstGeom prst="rect">
            <a:avLst/>
          </a:prstGeom>
        </p:spPr>
        <p:txBody>
          <a:bodyPr wrap="square">
            <a:spAutoFit/>
          </a:bodyPr>
          <a:lstStyle/>
          <a:p>
            <a:r>
              <a:rPr lang="en-GB" b="1" u="sng" dirty="0" smtClean="0"/>
              <a:t>Lever 1 – Relationships</a:t>
            </a:r>
          </a:p>
          <a:p>
            <a:r>
              <a:rPr lang="en-GB" i="1" dirty="0" smtClean="0"/>
              <a:t>Our students won’t all return joyfully. Relationships that were thriving are going to have to be nurtured and restored. We need to PLAN for this to happen. Reach out to the students and greet them – cushion the discomfort of returning.</a:t>
            </a:r>
          </a:p>
          <a:p>
            <a:endParaRPr lang="en-GB" i="1" dirty="0" smtClean="0"/>
          </a:p>
          <a:p>
            <a:r>
              <a:rPr lang="en-GB" b="1" u="sng" dirty="0" smtClean="0"/>
              <a:t>Lever 2 – Community</a:t>
            </a:r>
          </a:p>
          <a:p>
            <a:r>
              <a:rPr lang="en-GB" i="1" dirty="0" smtClean="0"/>
              <a:t>Curriculum will have to be based around the community for a long time. We need to listen to what has happened in this time, understand the needs of our community and engage them in the transitioning of learning back into school.</a:t>
            </a:r>
          </a:p>
          <a:p>
            <a:endParaRPr lang="en-GB" i="1" dirty="0" smtClean="0"/>
          </a:p>
          <a:p>
            <a:r>
              <a:rPr lang="en-GB" b="1" u="sng" dirty="0" smtClean="0"/>
              <a:t>Lever 3 – Transparent curriculum</a:t>
            </a:r>
          </a:p>
          <a:p>
            <a:r>
              <a:rPr lang="en-GB" i="1" dirty="0" smtClean="0"/>
              <a:t>Students will feel like they have lost time in learning and we must show them how we are addressing these gaps, consulting and co-constructing with our students to heal this sense of loss.</a:t>
            </a:r>
            <a:endParaRPr lang="en-GB" i="1" dirty="0"/>
          </a:p>
        </p:txBody>
      </p:sp>
    </p:spTree>
    <p:extLst>
      <p:ext uri="{BB962C8B-B14F-4D97-AF65-F5344CB8AC3E}">
        <p14:creationId xmlns:p14="http://schemas.microsoft.com/office/powerpoint/2010/main" val="4003109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8873" y="214645"/>
            <a:ext cx="8229600" cy="1575504"/>
          </a:xfrm>
        </p:spPr>
        <p:txBody>
          <a:bodyPr>
            <a:normAutofit/>
          </a:bodyPr>
          <a:lstStyle/>
          <a:p>
            <a:pPr algn="ctr"/>
            <a:r>
              <a:rPr lang="en-GB" sz="4000" b="1" dirty="0" smtClean="0">
                <a:latin typeface="+mn-lt"/>
              </a:rPr>
              <a:t>Levers to help us</a:t>
            </a:r>
            <a:endParaRPr lang="en-US" sz="4000" b="1" u="sng" dirty="0">
              <a:latin typeface="+mn-lt"/>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754743" y="1720840"/>
            <a:ext cx="10697028" cy="3170099"/>
          </a:xfrm>
          <a:prstGeom prst="rect">
            <a:avLst/>
          </a:prstGeom>
        </p:spPr>
        <p:txBody>
          <a:bodyPr wrap="square">
            <a:spAutoFit/>
          </a:bodyPr>
          <a:lstStyle/>
          <a:p>
            <a:r>
              <a:rPr lang="en-GB" sz="2000" b="1" u="sng" dirty="0" smtClean="0"/>
              <a:t>Lever 4 – Metacognition</a:t>
            </a:r>
          </a:p>
          <a:p>
            <a:r>
              <a:rPr lang="en-GB" sz="2000" i="1" dirty="0" smtClean="0"/>
              <a:t>In different environments our children will have been learning in different ways. We need to make the skills for learning in a school environment explicit to our students and reskill and rebuild their confidence as learners.</a:t>
            </a:r>
          </a:p>
          <a:p>
            <a:endParaRPr lang="en-GB" sz="2000" i="1" dirty="0" smtClean="0"/>
          </a:p>
          <a:p>
            <a:r>
              <a:rPr lang="en-GB" sz="2000" b="1" u="sng" dirty="0" smtClean="0"/>
              <a:t>Lever 5 – Space</a:t>
            </a:r>
          </a:p>
          <a:p>
            <a:r>
              <a:rPr lang="en-GB" sz="2000" i="1" dirty="0" smtClean="0"/>
              <a:t>To be, to rediscover and to find their voice on learning in this issue. We need to make sure this group of learners are not disadvantaged against their peers, providing opportunity and exploration alongside the intensity of our expectations. </a:t>
            </a:r>
            <a:r>
              <a:rPr lang="en-GB" sz="2000" i="1" dirty="0"/>
              <a:t>T</a:t>
            </a:r>
            <a:r>
              <a:rPr lang="en-GB" sz="2000" i="1" dirty="0" smtClean="0"/>
              <a:t>eachers need to recognise they have the best intentions to help children 'catch up' but children need space to acclimatise back into school life.</a:t>
            </a:r>
            <a:endParaRPr lang="en-GB" sz="2000" i="1" dirty="0"/>
          </a:p>
        </p:txBody>
      </p:sp>
    </p:spTree>
    <p:extLst>
      <p:ext uri="{BB962C8B-B14F-4D97-AF65-F5344CB8AC3E}">
        <p14:creationId xmlns:p14="http://schemas.microsoft.com/office/powerpoint/2010/main" val="432248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787" y="494138"/>
            <a:ext cx="8229600" cy="1100243"/>
          </a:xfrm>
        </p:spPr>
        <p:txBody>
          <a:bodyPr>
            <a:normAutofit/>
          </a:bodyPr>
          <a:lstStyle/>
          <a:p>
            <a:pPr algn="ctr"/>
            <a:r>
              <a:rPr lang="en-GB" sz="3600" b="1" dirty="0" smtClean="0"/>
              <a:t>Engagement</a:t>
            </a:r>
            <a:endParaRPr lang="en-US" sz="36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928915" y="1664762"/>
            <a:ext cx="8601472" cy="1200329"/>
          </a:xfrm>
          <a:prstGeom prst="rect">
            <a:avLst/>
          </a:prstGeom>
        </p:spPr>
        <p:txBody>
          <a:bodyPr wrap="square">
            <a:spAutoFit/>
          </a:bodyPr>
          <a:lstStyle/>
          <a:p>
            <a:pPr marL="285750" indent="-285750">
              <a:buFont typeface="Arial" panose="020B0604020202020204" pitchFamily="34" charset="0"/>
              <a:buChar char="•"/>
            </a:pPr>
            <a:r>
              <a:rPr lang="en-GB" sz="2400" b="1" i="1" dirty="0" smtClean="0">
                <a:solidFill>
                  <a:schemeClr val="accent1">
                    <a:lumMod val="75000"/>
                  </a:schemeClr>
                </a:solidFill>
              </a:rPr>
              <a:t>Many children will return to school disengaged.</a:t>
            </a:r>
          </a:p>
          <a:p>
            <a:pPr marL="285750" indent="-285750">
              <a:buFont typeface="Arial" panose="020B0604020202020204" pitchFamily="34" charset="0"/>
              <a:buChar char="•"/>
            </a:pPr>
            <a:r>
              <a:rPr lang="en-GB" sz="2400" b="1" i="1" dirty="0" smtClean="0">
                <a:solidFill>
                  <a:schemeClr val="accent1">
                    <a:lumMod val="75000"/>
                  </a:schemeClr>
                </a:solidFill>
              </a:rPr>
              <a:t>School may seem irrelevant after a long period of isolation.</a:t>
            </a:r>
          </a:p>
          <a:p>
            <a:pPr marL="285750" indent="-285750">
              <a:buFont typeface="Arial" panose="020B0604020202020204" pitchFamily="34" charset="0"/>
              <a:buChar char="•"/>
            </a:pPr>
            <a:r>
              <a:rPr lang="en-GB" sz="2400" b="1" i="1" dirty="0" smtClean="0">
                <a:solidFill>
                  <a:schemeClr val="accent1">
                    <a:lumMod val="75000"/>
                  </a:schemeClr>
                </a:solidFill>
              </a:rPr>
              <a:t>How will you plan on re engaging your students? </a:t>
            </a:r>
          </a:p>
        </p:txBody>
      </p:sp>
      <p:pic>
        <p:nvPicPr>
          <p:cNvPr id="9" name="Picture 8"/>
          <p:cNvPicPr>
            <a:picLocks noChangeAspect="1"/>
          </p:cNvPicPr>
          <p:nvPr/>
        </p:nvPicPr>
        <p:blipFill>
          <a:blip r:embed="rId3"/>
          <a:stretch>
            <a:fillRect/>
          </a:stretch>
        </p:blipFill>
        <p:spPr>
          <a:xfrm>
            <a:off x="805573" y="3165242"/>
            <a:ext cx="3821426" cy="213999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0648" y="3165242"/>
            <a:ext cx="3775013" cy="2195736"/>
          </a:xfrm>
          <a:prstGeom prst="rect">
            <a:avLst/>
          </a:prstGeom>
        </p:spPr>
      </p:pic>
    </p:spTree>
    <p:extLst>
      <p:ext uri="{BB962C8B-B14F-4D97-AF65-F5344CB8AC3E}">
        <p14:creationId xmlns:p14="http://schemas.microsoft.com/office/powerpoint/2010/main" val="2080105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943" y="391720"/>
            <a:ext cx="8229600" cy="1575504"/>
          </a:xfrm>
        </p:spPr>
        <p:txBody>
          <a:bodyPr>
            <a:normAutofit/>
          </a:bodyPr>
          <a:lstStyle/>
          <a:p>
            <a:pPr algn="ctr"/>
            <a:r>
              <a:rPr lang="en-GB" sz="3200" b="1" dirty="0" smtClean="0"/>
              <a:t>Schools need to show that it is a place where children can feel safe again….</a:t>
            </a:r>
            <a:endParaRPr lang="en-US" sz="32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653143" y="1904163"/>
            <a:ext cx="8266539" cy="3785652"/>
          </a:xfrm>
          <a:prstGeom prst="rect">
            <a:avLst/>
          </a:prstGeom>
        </p:spPr>
        <p:txBody>
          <a:bodyPr wrap="square">
            <a:spAutoFit/>
          </a:bodyPr>
          <a:lstStyle/>
          <a:p>
            <a:pPr algn="ctr"/>
            <a:r>
              <a:rPr lang="en-GB" sz="2000" i="1" dirty="0" smtClean="0"/>
              <a:t>“School is no longer the safe, constant place we thought it was, we must be ready to understand, to re frame their perception and show that we are trustworthy”</a:t>
            </a:r>
          </a:p>
          <a:p>
            <a:pPr algn="ctr"/>
            <a:endParaRPr lang="en-GB" sz="2000" i="1" dirty="0"/>
          </a:p>
          <a:p>
            <a:pPr algn="ctr"/>
            <a:r>
              <a:rPr lang="en-GB" sz="2000" i="1" dirty="0" smtClean="0"/>
              <a:t>Can I trust you again?</a:t>
            </a:r>
          </a:p>
          <a:p>
            <a:pPr algn="ctr"/>
            <a:r>
              <a:rPr lang="en-GB" sz="2000" i="1" dirty="0" smtClean="0"/>
              <a:t>Will you abandon me?</a:t>
            </a:r>
          </a:p>
          <a:p>
            <a:pPr algn="ctr"/>
            <a:r>
              <a:rPr lang="en-GB" sz="2000" i="1" dirty="0" smtClean="0"/>
              <a:t>Can our lives reconnect?</a:t>
            </a:r>
          </a:p>
          <a:p>
            <a:pPr algn="ctr"/>
            <a:r>
              <a:rPr lang="en-GB" sz="2000" i="1" dirty="0" smtClean="0"/>
              <a:t>Can our relationship be re-established?</a:t>
            </a:r>
          </a:p>
          <a:p>
            <a:pPr algn="ctr"/>
            <a:endParaRPr lang="en-GB" sz="2000" i="1" dirty="0" smtClean="0"/>
          </a:p>
          <a:p>
            <a:pPr algn="ctr"/>
            <a:r>
              <a:rPr lang="en-GB" sz="2000" i="1" dirty="0" smtClean="0"/>
              <a:t>“Now is the time to get the mental health of our children restored, so that their aspirations for their future, can be a vision that becomes, one day, a reality.”</a:t>
            </a:r>
          </a:p>
        </p:txBody>
      </p:sp>
      <p:pic>
        <p:nvPicPr>
          <p:cNvPr id="9" name="Picture 8"/>
          <p:cNvPicPr>
            <a:picLocks noChangeAspect="1"/>
          </p:cNvPicPr>
          <p:nvPr/>
        </p:nvPicPr>
        <p:blipFill>
          <a:blip r:embed="rId3"/>
          <a:stretch>
            <a:fillRect/>
          </a:stretch>
        </p:blipFill>
        <p:spPr>
          <a:xfrm>
            <a:off x="9125487" y="2328898"/>
            <a:ext cx="2847825" cy="3588260"/>
          </a:xfrm>
          <a:prstGeom prst="rect">
            <a:avLst/>
          </a:prstGeom>
        </p:spPr>
      </p:pic>
    </p:spTree>
    <p:extLst>
      <p:ext uri="{BB962C8B-B14F-4D97-AF65-F5344CB8AC3E}">
        <p14:creationId xmlns:p14="http://schemas.microsoft.com/office/powerpoint/2010/main" val="2570004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82621" y="654762"/>
            <a:ext cx="8229600" cy="1575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latin typeface="Arial" panose="020B0604020202020204" pitchFamily="34" charset="0"/>
                <a:cs typeface="Arial" panose="020B0604020202020204" pitchFamily="34" charset="0"/>
              </a:rPr>
              <a:t>Stress reactions</a:t>
            </a:r>
            <a:endParaRPr lang="en-US" sz="3200" b="1" dirty="0">
              <a:latin typeface="Arial" panose="020B0604020202020204" pitchFamily="34" charset="0"/>
              <a:cs typeface="Arial" panose="020B0604020202020204" pitchFamily="34" charset="0"/>
            </a:endParaRPr>
          </a:p>
        </p:txBody>
      </p:sp>
      <p:sp>
        <p:nvSpPr>
          <p:cNvPr id="5" name="Rectangle 4"/>
          <p:cNvSpPr/>
          <p:nvPr/>
        </p:nvSpPr>
        <p:spPr>
          <a:xfrm>
            <a:off x="613483" y="2082410"/>
            <a:ext cx="10567876" cy="2031325"/>
          </a:xfrm>
          <a:prstGeom prst="rect">
            <a:avLst/>
          </a:prstGeom>
        </p:spPr>
        <p:txBody>
          <a:bodyPr wrap="square">
            <a:spAutoFit/>
          </a:bodyPr>
          <a:lstStyle/>
          <a:p>
            <a:pPr algn="just"/>
            <a:r>
              <a:rPr lang="en-GB" b="0" i="0" dirty="0" smtClean="0">
                <a:effectLst/>
                <a:latin typeface="Karla"/>
              </a:rPr>
              <a:t>The children most severely impacted by the pandemic will not find it easy to ‘settle to learn’ (Bomber, 2013) and we must expect their psychological distress to manifest in their behaviour. We know that chronic stress </a:t>
            </a:r>
            <a:r>
              <a:rPr lang="en-GB" b="0" i="0" dirty="0" smtClean="0">
                <a:solidFill>
                  <a:srgbClr val="3D3D3D"/>
                </a:solidFill>
                <a:effectLst/>
                <a:latin typeface="Karla"/>
              </a:rPr>
              <a:t>disrupts</a:t>
            </a:r>
            <a:r>
              <a:rPr lang="en-GB" b="0" i="0" dirty="0" smtClean="0">
                <a:effectLst/>
                <a:latin typeface="Karla"/>
              </a:rPr>
              <a:t> the nervous system. Many children will be jumpy, volatile, hyper-vigilant</a:t>
            </a:r>
            <a:r>
              <a:rPr lang="en-GB" b="0" i="0" dirty="0" smtClean="0">
                <a:solidFill>
                  <a:srgbClr val="3D3D3D"/>
                </a:solidFill>
                <a:effectLst/>
                <a:latin typeface="Karla"/>
              </a:rPr>
              <a:t>; still operating in survival mode and easily triggered into flight or fight reactions. Others may appear dazed or tuned-out. More likely to be girls, these will be the children whose survival strategy is to freeze or to dissociate – to retreat from a frightening and unpredictable outside world into one within the mind that feels more safe.</a:t>
            </a:r>
            <a:endParaRPr lang="en-GB" dirty="0"/>
          </a:p>
        </p:txBody>
      </p:sp>
      <p:pic>
        <p:nvPicPr>
          <p:cNvPr id="6" name="Picture 2" descr="Flourishing During Change: An Alternative to Fight or F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221" y="394118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83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Key Messages </a:t>
            </a:r>
            <a:endParaRPr lang="en-GB" b="1" dirty="0"/>
          </a:p>
        </p:txBody>
      </p:sp>
      <p:sp>
        <p:nvSpPr>
          <p:cNvPr id="10" name="TextBox 9"/>
          <p:cNvSpPr txBox="1"/>
          <p:nvPr/>
        </p:nvSpPr>
        <p:spPr>
          <a:xfrm>
            <a:off x="942108" y="1977819"/>
            <a:ext cx="10654805" cy="332398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Importance of </a:t>
            </a:r>
            <a:r>
              <a:rPr lang="en-GB" sz="2400" b="1" i="1" dirty="0" smtClean="0"/>
              <a:t>relationships</a:t>
            </a:r>
            <a:r>
              <a:rPr lang="en-GB" sz="2400" dirty="0" smtClean="0"/>
              <a:t> and </a:t>
            </a:r>
            <a:r>
              <a:rPr lang="en-GB" sz="2400" b="1" i="1" dirty="0" smtClean="0"/>
              <a:t>opportunity to reconnect</a:t>
            </a:r>
            <a:r>
              <a:rPr lang="en-GB" sz="2400" b="1" dirty="0" smtClean="0"/>
              <a:t> </a:t>
            </a:r>
            <a:endParaRPr lang="en-GB" sz="2400" dirty="0" smtClean="0"/>
          </a:p>
          <a:p>
            <a:pPr marL="285750" indent="-285750">
              <a:buFont typeface="Arial" panose="020B0604020202020204" pitchFamily="34" charset="0"/>
              <a:buChar char="•"/>
            </a:pPr>
            <a:r>
              <a:rPr lang="en-GB" sz="2400" dirty="0" smtClean="0"/>
              <a:t>Take time to </a:t>
            </a:r>
            <a:r>
              <a:rPr lang="en-GB" sz="2400" b="1" i="1" dirty="0" smtClean="0"/>
              <a:t>understand the needs of your school community</a:t>
            </a:r>
            <a:r>
              <a:rPr lang="en-GB" sz="2400" i="1" dirty="0" smtClean="0"/>
              <a:t> </a:t>
            </a:r>
            <a:r>
              <a:rPr lang="en-GB" sz="2400" dirty="0" smtClean="0"/>
              <a:t>(student, parent and staff voice)</a:t>
            </a:r>
          </a:p>
          <a:p>
            <a:pPr marL="285750" indent="-285750">
              <a:buFont typeface="Arial" panose="020B0604020202020204" pitchFamily="34" charset="0"/>
              <a:buChar char="•"/>
            </a:pPr>
            <a:r>
              <a:rPr lang="en-GB" sz="2400" b="1" i="1" dirty="0" smtClean="0"/>
              <a:t>Prioritisation of staff well-being </a:t>
            </a:r>
          </a:p>
          <a:p>
            <a:pPr marL="285750" indent="-285750">
              <a:buFont typeface="Arial" panose="020B0604020202020204" pitchFamily="34" charset="0"/>
              <a:buChar char="•"/>
            </a:pPr>
            <a:r>
              <a:rPr lang="en-GB" sz="2400" dirty="0" smtClean="0"/>
              <a:t>Frame this moment as a learning </a:t>
            </a:r>
            <a:r>
              <a:rPr lang="en-GB" sz="2400" b="1" i="1" dirty="0" smtClean="0"/>
              <a:t>opportunity to embed wellbeing in the curriculum</a:t>
            </a:r>
          </a:p>
          <a:p>
            <a:pPr marL="285750" indent="-285750">
              <a:buFont typeface="Arial" panose="020B0604020202020204" pitchFamily="34" charset="0"/>
              <a:buChar char="•"/>
            </a:pPr>
            <a:r>
              <a:rPr lang="en-GB" sz="2400" dirty="0" smtClean="0"/>
              <a:t>Place emphasis on </a:t>
            </a:r>
            <a:r>
              <a:rPr lang="en-GB" sz="2400" b="1" i="1" dirty="0" smtClean="0"/>
              <a:t>working together</a:t>
            </a:r>
            <a:r>
              <a:rPr lang="en-GB" sz="2400" dirty="0" smtClean="0"/>
              <a:t>, co-operative activities and </a:t>
            </a:r>
            <a:r>
              <a:rPr lang="en-GB" sz="2400" b="1" i="1" dirty="0" smtClean="0"/>
              <a:t>peer support</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331098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77922"/>
            <a:ext cx="8229600" cy="680607"/>
          </a:xfrm>
        </p:spPr>
        <p:txBody>
          <a:bodyPr>
            <a:normAutofit/>
          </a:bodyPr>
          <a:lstStyle/>
          <a:p>
            <a:pPr algn="ctr"/>
            <a:r>
              <a:rPr lang="en-US" sz="3200" b="1" dirty="0" smtClean="0">
                <a:latin typeface="Arial" panose="020B0604020202020204" pitchFamily="34" charset="0"/>
                <a:cs typeface="Arial" panose="020B0604020202020204" pitchFamily="34" charset="0"/>
              </a:rPr>
              <a:t>Brick Parent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2121535"/>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747486" y="1546492"/>
            <a:ext cx="10697027" cy="1200329"/>
          </a:xfrm>
          <a:prstGeom prst="rect">
            <a:avLst/>
          </a:prstGeom>
        </p:spPr>
        <p:txBody>
          <a:bodyPr wrap="square">
            <a:spAutoFit/>
          </a:bodyPr>
          <a:lstStyle/>
          <a:p>
            <a:pPr algn="ctr"/>
            <a:r>
              <a:rPr lang="en-GB" b="0" i="0" dirty="0" smtClean="0">
                <a:solidFill>
                  <a:srgbClr val="3D3D3D"/>
                </a:solidFill>
                <a:effectLst/>
                <a:latin typeface="Karla"/>
              </a:rPr>
              <a:t>Never in the history of universal education has there been a more urgent need for our schools to contain and stabilise these children by becoming what Dr Karen Treisman calls the ‘brick parent, the secure base, the safe haven.’ And of course </a:t>
            </a:r>
            <a:r>
              <a:rPr lang="en-GB" b="0" i="1" dirty="0" smtClean="0">
                <a:solidFill>
                  <a:srgbClr val="3D3D3D"/>
                </a:solidFill>
                <a:effectLst/>
                <a:latin typeface="Karla"/>
              </a:rPr>
              <a:t>all</a:t>
            </a:r>
            <a:r>
              <a:rPr lang="en-GB" b="0" i="0" dirty="0" smtClean="0">
                <a:solidFill>
                  <a:srgbClr val="3D3D3D"/>
                </a:solidFill>
                <a:effectLst/>
                <a:latin typeface="Karla"/>
              </a:rPr>
              <a:t> children will benefit from immersion in the warmth of a relational culture after the deep rupture of Covid-19.</a:t>
            </a:r>
            <a:endParaRPr lang="en-GB" dirty="0"/>
          </a:p>
        </p:txBody>
      </p:sp>
      <p:pic>
        <p:nvPicPr>
          <p:cNvPr id="1026" name="Picture 2" descr="Screen Shot 2020-04-12 at 18.35.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846" y="2834784"/>
            <a:ext cx="2934794" cy="293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046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7" y="763408"/>
            <a:ext cx="9659257" cy="1575504"/>
          </a:xfrm>
        </p:spPr>
        <p:txBody>
          <a:bodyPr>
            <a:normAutofit/>
          </a:bodyPr>
          <a:lstStyle/>
          <a:p>
            <a:pPr algn="ctr"/>
            <a:r>
              <a:rPr lang="en-GB" sz="3200" b="1" dirty="0"/>
              <a:t>Place relationships front and centre and build social capital</a:t>
            </a:r>
            <a:endParaRPr lang="en-US" sz="32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53342" y="5912555"/>
            <a:ext cx="9317941" cy="3666651"/>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pic>
        <p:nvPicPr>
          <p:cNvPr id="2050" name="Picture 2" descr="Screen Shot 2020-04-14 at 10.05.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931" y="3632750"/>
            <a:ext cx="2878546" cy="21887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8154" y="2006595"/>
            <a:ext cx="10543871" cy="1477328"/>
          </a:xfrm>
          <a:prstGeom prst="rect">
            <a:avLst/>
          </a:prstGeom>
        </p:spPr>
        <p:txBody>
          <a:bodyPr wrap="square">
            <a:spAutoFit/>
          </a:bodyPr>
          <a:lstStyle/>
          <a:p>
            <a:pPr algn="just"/>
            <a:r>
              <a:rPr lang="en-GB" i="0" dirty="0" smtClean="0">
                <a:solidFill>
                  <a:srgbClr val="3D3D3D"/>
                </a:solidFill>
                <a:effectLst/>
                <a:latin typeface="Karla"/>
              </a:rPr>
              <a:t>Teachers must be encouraged to be humans first in the wake of this crisis and to build positive relationships, especially with those children who struggle to form social bonds because of their experiences; their lack of trust in adults. These will be the children most in need of what Dr Perry calls ‘social buffering’ and reaching out to them must be a deliberate strategy, not left to chance. In Dr Karen Treisman’s memorable words, ‘Every interaction is an intervention.’</a:t>
            </a:r>
            <a:endParaRPr lang="en-GB" dirty="0"/>
          </a:p>
        </p:txBody>
      </p:sp>
    </p:spTree>
    <p:extLst>
      <p:ext uri="{BB962C8B-B14F-4D97-AF65-F5344CB8AC3E}">
        <p14:creationId xmlns:p14="http://schemas.microsoft.com/office/powerpoint/2010/main" val="2666445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7218" y="1420709"/>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1138" y="4339988"/>
            <a:ext cx="3167796" cy="1610162"/>
          </a:xfrm>
          <a:prstGeom prst="rect">
            <a:avLst/>
          </a:prstGeom>
        </p:spPr>
      </p:pic>
      <p:sp>
        <p:nvSpPr>
          <p:cNvPr id="4" name="Rectangle 3"/>
          <p:cNvSpPr/>
          <p:nvPr/>
        </p:nvSpPr>
        <p:spPr>
          <a:xfrm>
            <a:off x="807047" y="1423716"/>
            <a:ext cx="10609942" cy="2677656"/>
          </a:xfrm>
          <a:prstGeom prst="rect">
            <a:avLst/>
          </a:prstGeom>
        </p:spPr>
        <p:txBody>
          <a:bodyPr wrap="square">
            <a:spAutoFit/>
          </a:bodyPr>
          <a:lstStyle/>
          <a:p>
            <a:pPr algn="ctr"/>
            <a:r>
              <a:rPr lang="en-GB" sz="2800" b="1" i="0" dirty="0" smtClean="0">
                <a:solidFill>
                  <a:srgbClr val="999999"/>
                </a:solidFill>
                <a:effectLst>
                  <a:outerShdw blurRad="38100" dist="38100" dir="2700000" algn="tl">
                    <a:srgbClr val="000000">
                      <a:alpha val="43137"/>
                    </a:srgbClr>
                  </a:outerShdw>
                </a:effectLst>
              </a:rPr>
              <a:t>“The good news is that anyone can help with this part of “therapy” – it merely requires being present in social setting and being well, basically, kind….The more we can provide each other these moments of simple, human connection – even a brief nod or moment of eye-contact – the more we’ll be able to help heal those who have suffered traumatic experience”. (From The Boy who was Raised as a Dog)</a:t>
            </a:r>
            <a:endParaRPr lang="en-GB" sz="2800" b="1" dirty="0">
              <a:effectLst>
                <a:outerShdw blurRad="38100" dist="38100" dir="2700000" algn="tl">
                  <a:srgbClr val="000000">
                    <a:alpha val="43137"/>
                  </a:srgbClr>
                </a:outerShdw>
              </a:effectLst>
            </a:endParaRPr>
          </a:p>
        </p:txBody>
      </p:sp>
      <p:sp>
        <p:nvSpPr>
          <p:cNvPr id="9" name="AutoShape 2" descr="Plain Talk: The power of human connection | TBR News Media"/>
          <p:cNvSpPr>
            <a:spLocks noChangeAspect="1" noChangeArrowheads="1"/>
          </p:cNvSpPr>
          <p:nvPr/>
        </p:nvSpPr>
        <p:spPr bwMode="auto">
          <a:xfrm>
            <a:off x="510417" y="1197795"/>
            <a:ext cx="1149616" cy="11496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97058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002" y="1471938"/>
            <a:ext cx="10749141" cy="3737567"/>
          </a:xfrm>
        </p:spPr>
        <p:txBody>
          <a:bodyPr>
            <a:normAutofit/>
          </a:bodyPr>
          <a:lstStyle/>
          <a:p>
            <a:pPr marL="0" indent="0">
              <a:buNone/>
            </a:pPr>
            <a:endParaRPr lang="en-GB" sz="2000" i="1" dirty="0" smtClean="0"/>
          </a:p>
          <a:p>
            <a:pPr marL="0" indent="0" algn="ctr">
              <a:buNone/>
            </a:pPr>
            <a:r>
              <a:rPr lang="en-GB" sz="2000" dirty="0"/>
              <a:t>If we value it, we measure it. A simple wellbeing rating scale completed by all pupils – 1 to 5</a:t>
            </a:r>
            <a:r>
              <a:rPr lang="en-GB" sz="2000" dirty="0" smtClean="0"/>
              <a:t> </a:t>
            </a:r>
            <a:r>
              <a:rPr lang="en-GB" sz="2000" dirty="0"/>
              <a:t>– and the question, ‘Name an adult in this school who you trust and can talk to’, will suffice. Some children will have expressed their need for additional support through their distressed behaviour. But if we rely on this feedback alone, then we may miss the dissociated children and those hiding through freeze who are equally distressed and in need of intervention.</a:t>
            </a:r>
            <a:endParaRPr lang="en-US" sz="2000" dirty="0">
              <a:latin typeface="Arial" panose="020B0604020202020204" pitchFamily="34" charset="0"/>
              <a:cs typeface="Arial" panose="020B0604020202020204" pitchFamily="34" charset="0"/>
            </a:endParaRPr>
          </a:p>
        </p:txBody>
      </p:sp>
      <p:pic>
        <p:nvPicPr>
          <p:cNvPr id="9" name="Picture 6" descr="Autism Feelings Chart for Children | Identifying &amp; Expressing Emot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40" y="3479979"/>
            <a:ext cx="2959100" cy="2353330"/>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385740" y="684186"/>
            <a:ext cx="10935403" cy="15755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Arial" panose="020B0604020202020204" pitchFamily="34" charset="0"/>
                <a:cs typeface="Arial" panose="020B0604020202020204" pitchFamily="34" charset="0"/>
              </a:rPr>
              <a:t>Identify and support children in most need of social buffering</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56534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129" y="243829"/>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Create a ‘listening’ school</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13682" y="9441280"/>
            <a:ext cx="1132479" cy="1043105"/>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pic>
        <p:nvPicPr>
          <p:cNvPr id="3076" name="Picture 4" descr="KPJS - Pasto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65740" y="4518489"/>
            <a:ext cx="2068971" cy="16100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67129" y="1765006"/>
            <a:ext cx="7741116" cy="3416320"/>
          </a:xfrm>
          <a:prstGeom prst="rect">
            <a:avLst/>
          </a:prstGeom>
        </p:spPr>
        <p:txBody>
          <a:bodyPr wrap="square">
            <a:spAutoFit/>
          </a:bodyPr>
          <a:lstStyle/>
          <a:p>
            <a:pPr algn="ctr" fontAlgn="base"/>
            <a:r>
              <a:rPr lang="en-GB" i="0" dirty="0" smtClean="0">
                <a:solidFill>
                  <a:srgbClr val="3D3D3D"/>
                </a:solidFill>
                <a:effectLst/>
                <a:latin typeface="Karla"/>
              </a:rPr>
              <a:t>All pupils and families will benefit from being reassured that your school is a listening school. As well as screenings, worry boxes (or inboxes), a morning check-in as part of the daily routine, circles, drop-ins, all of these strategies and more are worth introducing if they are not already available for children and families. The message from school needs to be that we do get this and if you are struggling, we want to know.</a:t>
            </a:r>
          </a:p>
          <a:p>
            <a:pPr algn="ctr" fontAlgn="base"/>
            <a:endParaRPr lang="en-GB" i="0" dirty="0" smtClean="0">
              <a:solidFill>
                <a:srgbClr val="3D3D3D"/>
              </a:solidFill>
              <a:effectLst/>
              <a:latin typeface="Karla"/>
            </a:endParaRPr>
          </a:p>
          <a:p>
            <a:pPr algn="ctr" fontAlgn="base"/>
            <a:r>
              <a:rPr lang="en-GB" i="0" dirty="0" smtClean="0">
                <a:solidFill>
                  <a:srgbClr val="3D3D3D"/>
                </a:solidFill>
                <a:effectLst/>
                <a:latin typeface="Karla"/>
              </a:rPr>
              <a:t>The virtual check-ins that have been established with vulnerable families during lockdown should be maintained. Paradoxically, social distancing measures have brought some schools closer to their most vulnerable children and families – a tremendously positive consequence of Covid-19 that mustn’t be jettisoned through a return to business as usual.</a:t>
            </a:r>
            <a:endParaRPr lang="en-GB" i="0" dirty="0">
              <a:solidFill>
                <a:srgbClr val="3D3D3D"/>
              </a:solidFill>
              <a:effectLst/>
              <a:latin typeface="Karla"/>
            </a:endParaRPr>
          </a:p>
        </p:txBody>
      </p:sp>
      <p:pic>
        <p:nvPicPr>
          <p:cNvPr id="3080" name="Picture 8" descr="The Right to Listen | The New Y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3" y="2803261"/>
            <a:ext cx="1685866" cy="210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40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850" y="617108"/>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Take time to settle</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13682" y="9441280"/>
            <a:ext cx="1132479" cy="1043105"/>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9" name="Rectangle 8"/>
          <p:cNvSpPr/>
          <p:nvPr/>
        </p:nvSpPr>
        <p:spPr>
          <a:xfrm>
            <a:off x="725878" y="2312146"/>
            <a:ext cx="10711543" cy="2585323"/>
          </a:xfrm>
          <a:prstGeom prst="rect">
            <a:avLst/>
          </a:prstGeom>
        </p:spPr>
        <p:txBody>
          <a:bodyPr wrap="square">
            <a:spAutoFit/>
          </a:bodyPr>
          <a:lstStyle/>
          <a:p>
            <a:pPr marL="342900" indent="-342900">
              <a:buFont typeface="Arial" panose="020B0604020202020204" pitchFamily="34" charset="0"/>
              <a:buChar char="•"/>
            </a:pPr>
            <a:r>
              <a:rPr lang="en-GB" sz="2400" dirty="0" smtClean="0"/>
              <a:t>Try </a:t>
            </a:r>
            <a:r>
              <a:rPr lang="en-GB" sz="2400" dirty="0"/>
              <a:t>and make all expectations </a:t>
            </a:r>
            <a:r>
              <a:rPr lang="en-GB" sz="2400" dirty="0" smtClean="0"/>
              <a:t>clear, but </a:t>
            </a:r>
            <a:r>
              <a:rPr lang="en-GB" sz="2400" dirty="0"/>
              <a:t>check </a:t>
            </a:r>
            <a:r>
              <a:rPr lang="en-GB" sz="2400" dirty="0" smtClean="0"/>
              <a:t>understanding</a:t>
            </a:r>
          </a:p>
          <a:p>
            <a:pPr marL="342900" indent="-342900">
              <a:buFont typeface="Arial" panose="020B0604020202020204" pitchFamily="34" charset="0"/>
              <a:buChar char="•"/>
            </a:pPr>
            <a:r>
              <a:rPr lang="en-GB" sz="2400" dirty="0" smtClean="0"/>
              <a:t>Help </a:t>
            </a:r>
            <a:r>
              <a:rPr lang="en-GB" sz="2400" dirty="0"/>
              <a:t>break tasks down to subtasks and provide supportive and clear feedback during and after each subtask as needed </a:t>
            </a:r>
            <a:endParaRPr lang="en-GB" sz="2400" dirty="0" smtClean="0"/>
          </a:p>
          <a:p>
            <a:pPr marL="342900" indent="-342900">
              <a:buFont typeface="Arial" panose="020B0604020202020204" pitchFamily="34" charset="0"/>
              <a:buChar char="•"/>
            </a:pPr>
            <a:r>
              <a:rPr lang="en-GB" sz="2400" dirty="0" smtClean="0"/>
              <a:t>Scaffold </a:t>
            </a:r>
            <a:r>
              <a:rPr lang="en-GB" sz="2400" dirty="0"/>
              <a:t>tasks and highlight skills required to achieve </a:t>
            </a:r>
            <a:r>
              <a:rPr lang="en-GB" sz="2400" dirty="0" smtClean="0"/>
              <a:t>learning</a:t>
            </a:r>
          </a:p>
          <a:p>
            <a:pPr marL="342900" indent="-342900">
              <a:buFont typeface="Arial" panose="020B0604020202020204" pitchFamily="34" charset="0"/>
              <a:buChar char="•"/>
            </a:pPr>
            <a:r>
              <a:rPr lang="en-GB" sz="2400" dirty="0" smtClean="0"/>
              <a:t>Acknowledge </a:t>
            </a:r>
            <a:r>
              <a:rPr lang="en-GB" sz="2400" dirty="0"/>
              <a:t>successes and provide explicit feedback on what has been </a:t>
            </a:r>
            <a:r>
              <a:rPr lang="en-GB" sz="2400" dirty="0" smtClean="0"/>
              <a:t>achieved.</a:t>
            </a:r>
          </a:p>
          <a:p>
            <a:pPr marL="342900" indent="-342900">
              <a:buFont typeface="Arial" panose="020B0604020202020204" pitchFamily="34" charset="0"/>
              <a:buChar char="•"/>
            </a:pPr>
            <a:r>
              <a:rPr lang="en-GB" sz="2400" dirty="0" smtClean="0"/>
              <a:t>Believe </a:t>
            </a:r>
            <a:r>
              <a:rPr lang="en-GB" sz="2400" dirty="0"/>
              <a:t>that the child or young person can achieve academic success</a:t>
            </a:r>
          </a:p>
          <a:p>
            <a:pPr algn="ctr" fontAlgn="base"/>
            <a:r>
              <a:rPr lang="en-GB" b="1" i="0" dirty="0" smtClean="0">
                <a:solidFill>
                  <a:srgbClr val="3D3D3D"/>
                </a:solidFill>
                <a:effectLst/>
                <a:latin typeface="Karla"/>
              </a:rPr>
              <a:t> :</a:t>
            </a:r>
          </a:p>
        </p:txBody>
      </p:sp>
    </p:spTree>
    <p:extLst>
      <p:ext uri="{BB962C8B-B14F-4D97-AF65-F5344CB8AC3E}">
        <p14:creationId xmlns:p14="http://schemas.microsoft.com/office/powerpoint/2010/main" val="32367333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36" y="609941"/>
            <a:ext cx="9942285" cy="1575504"/>
          </a:xfrm>
        </p:spPr>
        <p:txBody>
          <a:bodyPr>
            <a:normAutofit/>
          </a:bodyPr>
          <a:lstStyle/>
          <a:p>
            <a:pPr algn="ctr"/>
            <a:r>
              <a:rPr lang="en-US" sz="3200" b="1" dirty="0" smtClean="0">
                <a:latin typeface="Arial" panose="020B0604020202020204" pitchFamily="34" charset="0"/>
                <a:cs typeface="Arial" panose="020B0604020202020204" pitchFamily="34" charset="0"/>
              </a:rPr>
              <a:t>Proactive ideas to support wellbeing - primary</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13682" y="9441280"/>
            <a:ext cx="1132479" cy="1043105"/>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pic>
        <p:nvPicPr>
          <p:cNvPr id="3076" name="Picture 4" descr="KPJS - Pastor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4121" y="4673599"/>
            <a:ext cx="1888304" cy="14694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0903" y="1866130"/>
            <a:ext cx="10377713" cy="3754874"/>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Allow children to bring in a familiar and comforting object from home – we call this a ‘transitional object’</a:t>
            </a:r>
          </a:p>
          <a:p>
            <a:pPr marL="285750" indent="-285750">
              <a:buFont typeface="Arial" panose="020B0604020202020204" pitchFamily="34" charset="0"/>
              <a:buChar char="•"/>
            </a:pPr>
            <a:r>
              <a:rPr lang="en-GB" sz="2000" dirty="0" smtClean="0"/>
              <a:t>Some children may be reassured by speaking with their parent/carer at some point in the day</a:t>
            </a:r>
          </a:p>
          <a:p>
            <a:pPr marL="285750" indent="-285750">
              <a:buFont typeface="Arial" panose="020B0604020202020204" pitchFamily="34" charset="0"/>
              <a:buChar char="•"/>
            </a:pPr>
            <a:r>
              <a:rPr lang="en-GB" sz="2000" dirty="0" smtClean="0"/>
              <a:t>Expect and plan for some regression in independence skills – this may be a child communicating ‘I need some more nurturing attention’</a:t>
            </a:r>
          </a:p>
          <a:p>
            <a:pPr marL="285750" indent="-285750">
              <a:buFont typeface="Arial" panose="020B0604020202020204" pitchFamily="34" charset="0"/>
              <a:buChar char="•"/>
            </a:pPr>
            <a:r>
              <a:rPr lang="en-GB" sz="2000" dirty="0" smtClean="0"/>
              <a:t>Create a quiet space for children to retreat to if they are feeling overwhelmed</a:t>
            </a:r>
          </a:p>
          <a:p>
            <a:pPr marL="285750" indent="-285750">
              <a:buFont typeface="Arial" panose="020B0604020202020204" pitchFamily="34" charset="0"/>
              <a:buChar char="•"/>
            </a:pPr>
            <a:r>
              <a:rPr lang="en-GB" sz="2000" dirty="0" smtClean="0"/>
              <a:t>Plan ‘team building’ type games so children can reconnect with one another</a:t>
            </a:r>
          </a:p>
          <a:p>
            <a:pPr marL="285750" indent="-285750">
              <a:buFont typeface="Arial" panose="020B0604020202020204" pitchFamily="34" charset="0"/>
              <a:buChar char="•"/>
            </a:pPr>
            <a:r>
              <a:rPr lang="en-GB" sz="2000" dirty="0" smtClean="0"/>
              <a:t>Meet and greet vulnerable children, and allow them some time and space before they are expected to enter the classroom</a:t>
            </a:r>
          </a:p>
          <a:p>
            <a:pPr marL="285750" indent="-285750">
              <a:buFont typeface="Arial" panose="020B0604020202020204" pitchFamily="34" charset="0"/>
              <a:buChar char="•"/>
            </a:pPr>
            <a:r>
              <a:rPr lang="en-GB" sz="2000" dirty="0" smtClean="0"/>
              <a:t>Spend time ‘checking in’ emotionally with children – you could develop a scale together, </a:t>
            </a:r>
            <a:r>
              <a:rPr lang="en-GB" sz="2000" dirty="0"/>
              <a:t/>
            </a:r>
            <a:br>
              <a:rPr lang="en-GB" sz="2000" dirty="0"/>
            </a:br>
            <a:r>
              <a:rPr lang="en-GB" sz="2000" dirty="0" smtClean="0"/>
              <a:t>of </a:t>
            </a:r>
            <a:r>
              <a:rPr lang="en-GB" sz="2000" dirty="0"/>
              <a:t>course considering social distancing guidelines</a:t>
            </a:r>
            <a:endParaRPr lang="en-GB" sz="2000"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773085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0" y="606271"/>
            <a:ext cx="10440307" cy="1575504"/>
          </a:xfrm>
        </p:spPr>
        <p:txBody>
          <a:bodyPr>
            <a:normAutofit/>
          </a:bodyPr>
          <a:lstStyle/>
          <a:p>
            <a:pPr algn="ctr"/>
            <a:r>
              <a:rPr lang="en-US" sz="3200" b="1" dirty="0" smtClean="0">
                <a:latin typeface="Arial" panose="020B0604020202020204" pitchFamily="34" charset="0"/>
                <a:cs typeface="Arial" panose="020B0604020202020204" pitchFamily="34" charset="0"/>
              </a:rPr>
              <a:t>Proactive ideas to support wellbeing - secondary</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13682" y="9441280"/>
            <a:ext cx="1132479" cy="1043105"/>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1402884" y="7232462"/>
            <a:ext cx="3087477" cy="8679299"/>
          </a:xfrm>
          <a:prstGeom prst="rect">
            <a:avLst/>
          </a:prstGeom>
        </p:spPr>
        <p:txBody>
          <a:bodyPr wrap="square">
            <a:spAutoFit/>
          </a:bodyPr>
          <a:lstStyle/>
          <a:p>
            <a:pPr marL="285750" indent="-285750" fontAlgn="base">
              <a:buFont typeface="Arial" panose="020B0604020202020204" pitchFamily="34" charset="0"/>
              <a:buChar char="•"/>
            </a:pPr>
            <a:r>
              <a:rPr lang="en-GB" b="1" i="0" dirty="0" smtClean="0">
                <a:solidFill>
                  <a:srgbClr val="3D3D3D"/>
                </a:solidFill>
                <a:effectLst/>
              </a:rPr>
              <a:t>All pupils and families will benefit from being reassured that this is a listening school. As well as screenings, worry boxes (or inboxes), a morning check-in as part of the daily routine, circles, drop-ins, all of these strategies and more are worth introducing if they are not already available for children and families. The message from school needs to be that we do get this and if you are struggling, we want to know.</a:t>
            </a:r>
          </a:p>
          <a:p>
            <a:pPr marL="285750" indent="-285750" fontAlgn="base">
              <a:buFont typeface="Arial" panose="020B0604020202020204" pitchFamily="34" charset="0"/>
              <a:buChar char="•"/>
            </a:pPr>
            <a:r>
              <a:rPr lang="en-GB" b="1" i="0" dirty="0" smtClean="0">
                <a:solidFill>
                  <a:srgbClr val="3D3D3D"/>
                </a:solidFill>
                <a:effectLst/>
              </a:rPr>
              <a:t>The virtual check-ins that have been established with vulnerable families during lockdown should be maintained. Paradoxically, social distancing measures have brought some schools closer to their most vulnerable children and families – a tremendously positive consequence of Covid-19 that mustn’t be jettisoned through a return to business as usual.</a:t>
            </a:r>
            <a:endParaRPr lang="en-GB" b="1" i="0" dirty="0">
              <a:solidFill>
                <a:srgbClr val="3D3D3D"/>
              </a:solidFill>
              <a:effectLst/>
            </a:endParaRPr>
          </a:p>
        </p:txBody>
      </p:sp>
      <p:sp>
        <p:nvSpPr>
          <p:cNvPr id="10" name="TextBox 9"/>
          <p:cNvSpPr txBox="1"/>
          <p:nvPr/>
        </p:nvSpPr>
        <p:spPr>
          <a:xfrm>
            <a:off x="609602" y="1872020"/>
            <a:ext cx="11016341" cy="4985980"/>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Gather views from students about how to support the wellbeing agenda </a:t>
            </a:r>
          </a:p>
          <a:p>
            <a:pPr marL="285750" indent="-285750">
              <a:buFont typeface="Arial" panose="020B0604020202020204" pitchFamily="34" charset="0"/>
              <a:buChar char="•"/>
            </a:pPr>
            <a:r>
              <a:rPr lang="en-GB" sz="2000" dirty="0" smtClean="0"/>
              <a:t>Does your school have a wellbeing ambassador group? This can create a positive understanding and reduce potential stigma of mental health in the wider school. This group could organise events, design art work for the school, share their experiences with others if comfortable.  Creating a talking culture.</a:t>
            </a:r>
          </a:p>
          <a:p>
            <a:pPr marL="285750" indent="-285750">
              <a:buFont typeface="Arial" panose="020B0604020202020204" pitchFamily="34" charset="0"/>
              <a:buChar char="•"/>
            </a:pPr>
            <a:r>
              <a:rPr lang="en-GB" sz="2000" dirty="0"/>
              <a:t>S</a:t>
            </a:r>
            <a:r>
              <a:rPr lang="en-GB" sz="2000" dirty="0" smtClean="0"/>
              <a:t>afe space provided for those who wish to avail of it with staff to support </a:t>
            </a:r>
          </a:p>
          <a:p>
            <a:pPr marL="285750" indent="-285750">
              <a:buFont typeface="Arial" panose="020B0604020202020204" pitchFamily="34" charset="0"/>
              <a:buChar char="•"/>
            </a:pPr>
            <a:r>
              <a:rPr lang="en-GB" sz="2000" dirty="0" smtClean="0"/>
              <a:t>Regular check-ins and coaching opportunities provided </a:t>
            </a:r>
            <a:r>
              <a:rPr lang="en-GB" sz="2000" dirty="0"/>
              <a:t>by staff e.g. </a:t>
            </a:r>
            <a:r>
              <a:rPr lang="en-GB" sz="2000" dirty="0">
                <a:hlinkClick r:id="rId3"/>
              </a:rPr>
              <a:t>https://www.carrmanor.org.uk/coaching</a:t>
            </a:r>
            <a:r>
              <a:rPr lang="en-GB" sz="2000" dirty="0" smtClean="0">
                <a:hlinkClick r:id="rId3"/>
              </a:rPr>
              <a:t>/</a:t>
            </a:r>
            <a:r>
              <a:rPr lang="en-GB" sz="2000" dirty="0" smtClean="0"/>
              <a:t> </a:t>
            </a:r>
          </a:p>
          <a:p>
            <a:pPr marL="285750" indent="-285750">
              <a:buFont typeface="Arial" panose="020B0604020202020204" pitchFamily="34" charset="0"/>
              <a:buChar char="•"/>
            </a:pPr>
            <a:r>
              <a:rPr lang="en-GB" sz="2000" dirty="0" smtClean="0"/>
              <a:t>Use of sporting and enrichment activities, including staff in this, as a way to build relationships and re-connect. </a:t>
            </a:r>
            <a:endParaRPr lang="en-GB" sz="2000" dirty="0"/>
          </a:p>
          <a:p>
            <a:pPr marL="285750" indent="-285750">
              <a:buFont typeface="Arial" panose="020B0604020202020204" pitchFamily="34" charset="0"/>
              <a:buChar char="•"/>
            </a:pPr>
            <a:r>
              <a:rPr lang="en-GB" sz="2000" dirty="0" smtClean="0"/>
              <a:t>Integrating wellbeing into the curriculum, as well as </a:t>
            </a:r>
            <a:r>
              <a:rPr lang="en-GB" sz="2000" dirty="0"/>
              <a:t>r</a:t>
            </a:r>
            <a:r>
              <a:rPr lang="en-GB" sz="2000" dirty="0" smtClean="0"/>
              <a:t>unning workshops for students responding to the needs of the student population e.g. focusing on aspects of their life they gain control of e.g. diet, sleep, when they ask for help, boundaries they set, self-talk</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924855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764" y="388689"/>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It’s not all negative!!</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13682" y="9441280"/>
            <a:ext cx="1132479" cy="1043105"/>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1402884" y="7232462"/>
            <a:ext cx="3087477" cy="8679299"/>
          </a:xfrm>
          <a:prstGeom prst="rect">
            <a:avLst/>
          </a:prstGeom>
        </p:spPr>
        <p:txBody>
          <a:bodyPr wrap="square">
            <a:spAutoFit/>
          </a:bodyPr>
          <a:lstStyle/>
          <a:p>
            <a:pPr marL="285750" indent="-285750" fontAlgn="base">
              <a:buFont typeface="Arial" panose="020B0604020202020204" pitchFamily="34" charset="0"/>
              <a:buChar char="•"/>
            </a:pPr>
            <a:r>
              <a:rPr lang="en-GB" b="1" i="0" dirty="0" smtClean="0">
                <a:solidFill>
                  <a:srgbClr val="3D3D3D"/>
                </a:solidFill>
                <a:effectLst/>
              </a:rPr>
              <a:t>All pupils and families will benefit from being reassured that this is a listening school. As well as screenings, worry boxes (or inboxes), a morning check-in as part of the daily routine, circles, drop-ins, all of these strategies and more are worth introducing if they are not already available for children and families. The message from school needs to be that we do get this and if you are struggling, we want to know.</a:t>
            </a:r>
          </a:p>
          <a:p>
            <a:pPr marL="285750" indent="-285750" fontAlgn="base">
              <a:buFont typeface="Arial" panose="020B0604020202020204" pitchFamily="34" charset="0"/>
              <a:buChar char="•"/>
            </a:pPr>
            <a:r>
              <a:rPr lang="en-GB" b="1" i="0" dirty="0" smtClean="0">
                <a:solidFill>
                  <a:srgbClr val="3D3D3D"/>
                </a:solidFill>
                <a:effectLst/>
              </a:rPr>
              <a:t>The virtual check-ins that have been established with vulnerable families during lockdown should be maintained. Paradoxically, social distancing measures have brought some schools closer to their most vulnerable children and families – a tremendously positive consequence of Covid-19 that mustn’t be jettisoned through a return to business as usual.</a:t>
            </a:r>
            <a:endParaRPr lang="en-GB" b="1" i="0" dirty="0">
              <a:solidFill>
                <a:srgbClr val="3D3D3D"/>
              </a:solidFill>
              <a:effectLst/>
            </a:endParaRPr>
          </a:p>
        </p:txBody>
      </p:sp>
      <p:sp>
        <p:nvSpPr>
          <p:cNvPr id="10" name="TextBox 9"/>
          <p:cNvSpPr txBox="1"/>
          <p:nvPr/>
        </p:nvSpPr>
        <p:spPr>
          <a:xfrm>
            <a:off x="883326" y="1686372"/>
            <a:ext cx="10553931"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Try </a:t>
            </a:r>
            <a:r>
              <a:rPr lang="en-GB" sz="2400" dirty="0" smtClean="0"/>
              <a:t>to remember that there will be a great number of children in your school that will be absolutely fine. </a:t>
            </a:r>
          </a:p>
          <a:p>
            <a:pPr marL="285750" indent="-285750">
              <a:buFont typeface="Arial" panose="020B0604020202020204" pitchFamily="34" charset="0"/>
              <a:buChar char="•"/>
            </a:pPr>
            <a:r>
              <a:rPr lang="en-GB" sz="2400" dirty="0" smtClean="0"/>
              <a:t>Children are very resilient creatures and there will be many children who have experienced a great deal of positives during Lockdown – it will be important to share and acknowledge these with your children. </a:t>
            </a:r>
          </a:p>
        </p:txBody>
      </p:sp>
      <p:sp>
        <p:nvSpPr>
          <p:cNvPr id="9" name="AutoShape 2" descr="How Flexible Work Can Lead to More Time with Family | FlexJobs"/>
          <p:cNvSpPr>
            <a:spLocks noChangeAspect="1" noChangeArrowheads="1"/>
          </p:cNvSpPr>
          <p:nvPr/>
        </p:nvSpPr>
        <p:spPr bwMode="auto">
          <a:xfrm>
            <a:off x="4857750" y="4247094"/>
            <a:ext cx="1078816" cy="10788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172" name="Picture 4" descr="How Flexible Work Can Lead to More Time with Family | FlexJo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620" y="3832607"/>
            <a:ext cx="3807889" cy="1903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976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6121"/>
            <a:ext cx="9372600" cy="1575504"/>
          </a:xfrm>
        </p:spPr>
        <p:txBody>
          <a:bodyPr>
            <a:normAutofit/>
          </a:bodyPr>
          <a:lstStyle/>
          <a:p>
            <a:pPr algn="ctr"/>
            <a:r>
              <a:rPr lang="en-US" sz="3200" b="1" dirty="0" smtClean="0">
                <a:latin typeface="Arial" panose="020B0604020202020204" pitchFamily="34" charset="0"/>
                <a:cs typeface="Arial" panose="020B0604020202020204" pitchFamily="34" charset="0"/>
              </a:rPr>
              <a:t>What helps children become resilient?</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313682" y="9441280"/>
            <a:ext cx="1132479" cy="1043105"/>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1402884" y="7232462"/>
            <a:ext cx="3087477" cy="8679299"/>
          </a:xfrm>
          <a:prstGeom prst="rect">
            <a:avLst/>
          </a:prstGeom>
        </p:spPr>
        <p:txBody>
          <a:bodyPr wrap="square">
            <a:spAutoFit/>
          </a:bodyPr>
          <a:lstStyle/>
          <a:p>
            <a:pPr marL="285750" indent="-285750" fontAlgn="base">
              <a:buFont typeface="Arial" panose="020B0604020202020204" pitchFamily="34" charset="0"/>
              <a:buChar char="•"/>
            </a:pPr>
            <a:r>
              <a:rPr lang="en-GB" b="1" i="0" dirty="0" smtClean="0">
                <a:solidFill>
                  <a:srgbClr val="3D3D3D"/>
                </a:solidFill>
                <a:effectLst/>
              </a:rPr>
              <a:t>All pupils and families will benefit from being reassured that this is a listening school. As well as screenings, worry boxes (or inboxes), a morning check-in as part of the daily routine, circles, drop-ins, all of these strategies and more are worth introducing if they are not already available for children and families. The message from school needs to be that we do get this and if you are struggling, we want to know.</a:t>
            </a:r>
          </a:p>
          <a:p>
            <a:pPr marL="285750" indent="-285750" fontAlgn="base">
              <a:buFont typeface="Arial" panose="020B0604020202020204" pitchFamily="34" charset="0"/>
              <a:buChar char="•"/>
            </a:pPr>
            <a:r>
              <a:rPr lang="en-GB" b="1" i="0" dirty="0" smtClean="0">
                <a:solidFill>
                  <a:srgbClr val="3D3D3D"/>
                </a:solidFill>
                <a:effectLst/>
              </a:rPr>
              <a:t>The virtual check-ins that have been established with vulnerable families during lockdown should be maintained. Paradoxically, social distancing measures have brought some schools closer to their most vulnerable children and families – a tremendously positive consequence of Covid-19 that mustn’t be jettisoned through a return to business as usual.</a:t>
            </a:r>
            <a:endParaRPr lang="en-GB" b="1" i="0" dirty="0">
              <a:solidFill>
                <a:srgbClr val="3D3D3D"/>
              </a:solidFill>
              <a:effectLst/>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062" y="874760"/>
            <a:ext cx="6064546" cy="5014913"/>
          </a:xfrm>
          <a:prstGeom prst="rect">
            <a:avLst/>
          </a:prstGeom>
        </p:spPr>
      </p:pic>
      <p:sp>
        <p:nvSpPr>
          <p:cNvPr id="12" name="Right Arrow 11"/>
          <p:cNvSpPr/>
          <p:nvPr/>
        </p:nvSpPr>
        <p:spPr>
          <a:xfrm rot="10800000">
            <a:off x="7661465" y="935168"/>
            <a:ext cx="3362324" cy="1638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ight Arrow 13"/>
          <p:cNvSpPr/>
          <p:nvPr/>
        </p:nvSpPr>
        <p:spPr>
          <a:xfrm rot="10800000">
            <a:off x="7661465" y="4494557"/>
            <a:ext cx="3362324" cy="1638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7791978" y="2104945"/>
            <a:ext cx="3747523" cy="2554545"/>
          </a:xfrm>
          <a:prstGeom prst="rect">
            <a:avLst/>
          </a:prstGeom>
          <a:noFill/>
        </p:spPr>
        <p:txBody>
          <a:bodyPr wrap="square" rtlCol="0">
            <a:spAutoFit/>
          </a:bodyPr>
          <a:lstStyle/>
          <a:p>
            <a:pPr algn="ctr"/>
            <a:endParaRPr lang="en-GB" sz="3200" dirty="0" smtClean="0"/>
          </a:p>
          <a:p>
            <a:pPr algn="ctr"/>
            <a:r>
              <a:rPr lang="en-GB" sz="3200" dirty="0" smtClean="0"/>
              <a:t>School staff can promote children’s resilience in these areas</a:t>
            </a:r>
            <a:endParaRPr lang="en-GB" sz="3200" dirty="0"/>
          </a:p>
        </p:txBody>
      </p:sp>
    </p:spTree>
    <p:extLst>
      <p:ext uri="{BB962C8B-B14F-4D97-AF65-F5344CB8AC3E}">
        <p14:creationId xmlns:p14="http://schemas.microsoft.com/office/powerpoint/2010/main" val="95451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39" y="545693"/>
            <a:ext cx="9228161" cy="1575504"/>
          </a:xfrm>
        </p:spPr>
        <p:txBody>
          <a:bodyPr>
            <a:normAutofit/>
          </a:bodyPr>
          <a:lstStyle/>
          <a:p>
            <a:pPr algn="ctr"/>
            <a:r>
              <a:rPr lang="en-US" sz="3200" b="1" dirty="0" smtClean="0">
                <a:latin typeface="Arial" panose="020B0604020202020204" pitchFamily="34" charset="0"/>
                <a:cs typeface="Arial" panose="020B0604020202020204" pitchFamily="34" charset="0"/>
              </a:rPr>
              <a:t>The role of school staff when pupils return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5885" y="1918334"/>
            <a:ext cx="10892971" cy="3737567"/>
          </a:xfrm>
        </p:spPr>
        <p:txBody>
          <a:bodyPr>
            <a:normAutofit/>
          </a:bodyPr>
          <a:lstStyle/>
          <a:p>
            <a:r>
              <a:rPr lang="en-GB" sz="2400" dirty="0" smtClean="0"/>
              <a:t>Listen to what the students are saying.</a:t>
            </a:r>
          </a:p>
          <a:p>
            <a:r>
              <a:rPr lang="en-GB" sz="2400" dirty="0" smtClean="0"/>
              <a:t>Look at what the students are experiencing.</a:t>
            </a:r>
          </a:p>
          <a:p>
            <a:r>
              <a:rPr lang="en-GB" sz="2400" dirty="0" smtClean="0"/>
              <a:t>Recognise that a priority is to help children feel they 'belong' somewhere and to connect with their friends</a:t>
            </a:r>
          </a:p>
          <a:p>
            <a:r>
              <a:rPr lang="en-GB" sz="2400" dirty="0" smtClean="0"/>
              <a:t>Be their emotionally available adult (trauma informed schools)</a:t>
            </a:r>
          </a:p>
          <a:p>
            <a:r>
              <a:rPr lang="en-GB" sz="2400" dirty="0" smtClean="0"/>
              <a:t>Remember every interaction is an intervention (Dr Karen Treisman)</a:t>
            </a:r>
          </a:p>
          <a:p>
            <a:r>
              <a:rPr lang="en-GB" sz="2400" dirty="0" smtClean="0"/>
              <a:t>We are social beings and we grow/develop through the interactions that we have with others.</a:t>
            </a:r>
          </a:p>
          <a:p>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847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latin typeface="Arial" panose="020B0604020202020204" pitchFamily="34" charset="0"/>
                <a:cs typeface="Arial" panose="020B0604020202020204" pitchFamily="34" charset="0"/>
              </a:rPr>
              <a:t>Next Steps</a:t>
            </a:r>
            <a:endParaRPr lang="en-GB"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792029"/>
            <a:ext cx="10515600" cy="3601066"/>
          </a:xfrm>
        </p:spPr>
        <p:txBody>
          <a:bodyPr>
            <a:normAutofit/>
          </a:bodyPr>
          <a:lstStyle/>
          <a:p>
            <a:pPr marL="0" indent="0">
              <a:buNone/>
            </a:pPr>
            <a:r>
              <a:rPr lang="en-GB" sz="2400" dirty="0"/>
              <a:t>Consider as a staff group how you move forward</a:t>
            </a:r>
            <a:r>
              <a:rPr lang="en-GB" sz="2400" dirty="0" smtClean="0"/>
              <a:t>:</a:t>
            </a:r>
          </a:p>
          <a:p>
            <a:pPr marL="0" indent="0">
              <a:buNone/>
            </a:pPr>
            <a:endParaRPr lang="en-GB" sz="2400" dirty="0"/>
          </a:p>
          <a:p>
            <a:pPr lvl="0"/>
            <a:r>
              <a:rPr lang="en-GB" sz="2400" dirty="0"/>
              <a:t>Holding on to the values of recovery and integrating these into the national curriculum.  </a:t>
            </a:r>
          </a:p>
          <a:p>
            <a:pPr lvl="0"/>
            <a:r>
              <a:rPr lang="en-GB" sz="2400" dirty="0"/>
              <a:t>Holding back on formal assessment, allowing time for recovery of skills </a:t>
            </a:r>
          </a:p>
          <a:p>
            <a:pPr lvl="0"/>
            <a:r>
              <a:rPr lang="en-GB" sz="2400" dirty="0"/>
              <a:t>Holding in mind the most vulnerable groups</a:t>
            </a:r>
          </a:p>
          <a:p>
            <a:r>
              <a:rPr lang="en-GB" sz="2400" dirty="0"/>
              <a:t>Together as the great team you </a:t>
            </a:r>
            <a:r>
              <a:rPr lang="en-GB" sz="2400" dirty="0" smtClean="0"/>
              <a:t>are! </a:t>
            </a:r>
            <a:r>
              <a:rPr lang="en-GB" sz="2400" dirty="0"/>
              <a:t>  </a:t>
            </a:r>
            <a:r>
              <a:rPr lang="en-GB" dirty="0"/>
              <a:t>  </a:t>
            </a:r>
          </a:p>
        </p:txBody>
      </p:sp>
    </p:spTree>
    <p:extLst>
      <p:ext uri="{BB962C8B-B14F-4D97-AF65-F5344CB8AC3E}">
        <p14:creationId xmlns:p14="http://schemas.microsoft.com/office/powerpoint/2010/main" val="39263708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914" y="163178"/>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References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07457" y="1318586"/>
            <a:ext cx="10871200" cy="4482979"/>
          </a:xfrm>
        </p:spPr>
        <p:txBody>
          <a:bodyPr>
            <a:normAutofit lnSpcReduction="10000"/>
          </a:bodyPr>
          <a:lstStyle/>
          <a:p>
            <a:pPr marL="0" indent="0">
              <a:buNone/>
            </a:pPr>
            <a:endParaRPr lang="en-GB" sz="2000" b="1" i="1" dirty="0" smtClean="0"/>
          </a:p>
          <a:p>
            <a:r>
              <a:rPr lang="en-GB" sz="2000" dirty="0"/>
              <a:t>D</a:t>
            </a:r>
            <a:r>
              <a:rPr lang="en-GB" sz="2000" dirty="0" smtClean="0"/>
              <a:t>irect quotes are taken from the Barry Carpenter Recovery Curriculum text, the first podcast was  produced on 29/4/2020 – check on the website for podcast updates: </a:t>
            </a:r>
            <a:r>
              <a:rPr lang="en-GB" sz="2000" dirty="0" smtClean="0">
                <a:hlinkClick r:id="rId2"/>
              </a:rPr>
              <a:t>https://www.evidenceforlearning.net/recoverycurriculum/</a:t>
            </a:r>
            <a:r>
              <a:rPr lang="en-GB" sz="2000" dirty="0" smtClean="0"/>
              <a:t> </a:t>
            </a:r>
          </a:p>
          <a:p>
            <a:r>
              <a:rPr lang="en-GB" sz="2000" dirty="0"/>
              <a:t>The Boy Who Was Raised as a Dog, 3rd Edition: And Other Stories from a Child Psychiatrist's Notebook--What Traumatized Children Can Teach Us About Loss, Love, and </a:t>
            </a:r>
            <a:r>
              <a:rPr lang="en-GB" sz="2000" dirty="0" smtClean="0"/>
              <a:t>Healing; Bruce </a:t>
            </a:r>
            <a:r>
              <a:rPr lang="en-GB" sz="2000" dirty="0"/>
              <a:t>D. </a:t>
            </a:r>
            <a:r>
              <a:rPr lang="en-GB" sz="2000" dirty="0" smtClean="0"/>
              <a:t>Perry,</a:t>
            </a:r>
            <a:r>
              <a:rPr lang="en-GB" sz="2000" dirty="0"/>
              <a:t> Maia </a:t>
            </a:r>
            <a:r>
              <a:rPr lang="en-GB" sz="2000" dirty="0" smtClean="0"/>
              <a:t>Szalavitz</a:t>
            </a:r>
          </a:p>
          <a:p>
            <a:r>
              <a:rPr lang="en-GB" sz="2000" dirty="0" smtClean="0"/>
              <a:t>Dr Karen Treisman; “Working </a:t>
            </a:r>
            <a:r>
              <a:rPr lang="en-GB" sz="2000" dirty="0"/>
              <a:t>with children and adolescents who have experienced relational and developmental trauma” (Routledge, 2016)</a:t>
            </a:r>
            <a:endParaRPr lang="en-GB" sz="2000" dirty="0" smtClean="0"/>
          </a:p>
          <a:p>
            <a:r>
              <a:rPr lang="en-GB" sz="2000" dirty="0" smtClean="0"/>
              <a:t>Five ways to help schools heal when they re open Mary Meredith April 2020 </a:t>
            </a:r>
            <a:r>
              <a:rPr lang="en-GB" sz="2000" dirty="0" smtClean="0">
                <a:hlinkClick r:id="rId3"/>
              </a:rPr>
              <a:t>https://marymered.wordpress.com/2020/04/14/five-ways-to-help-children-heal-when-schools-reopen/</a:t>
            </a:r>
            <a:endParaRPr lang="en-GB" sz="2000" dirty="0" smtClean="0"/>
          </a:p>
          <a:p>
            <a:r>
              <a:rPr lang="en-GB" sz="2000" dirty="0"/>
              <a:t>Inside I'm Hurting: Practical Strategies for Supporting Children with </a:t>
            </a:r>
            <a:r>
              <a:rPr lang="en-GB" sz="2000" dirty="0" smtClean="0"/>
              <a:t>Attachment; </a:t>
            </a:r>
            <a:r>
              <a:rPr lang="en-GB" sz="2000" dirty="0"/>
              <a:t>Louise Michelle Bombèr</a:t>
            </a:r>
          </a:p>
          <a:p>
            <a:pPr marL="0" indent="0">
              <a:buNone/>
            </a:pPr>
            <a:endParaRPr lang="en-GB" sz="2000" dirty="0" smtClean="0"/>
          </a:p>
          <a:p>
            <a:endParaRPr lang="en-GB" sz="2000" dirty="0" smtClean="0"/>
          </a:p>
          <a:p>
            <a:endParaRPr lang="en-GB" sz="2000" dirty="0" smtClean="0"/>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465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215" y="191068"/>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Resources</a:t>
            </a:r>
            <a:br>
              <a:rPr lang="en-US" sz="3200" b="1" dirty="0" smtClean="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3313" y="978820"/>
            <a:ext cx="11259403" cy="5012547"/>
          </a:xfrm>
        </p:spPr>
        <p:txBody>
          <a:bodyPr>
            <a:normAutofit fontScale="92500" lnSpcReduction="20000"/>
          </a:bodyPr>
          <a:lstStyle/>
          <a:p>
            <a:pPr marL="0" indent="0">
              <a:buNone/>
            </a:pPr>
            <a:endParaRPr lang="en-GB" sz="2000" b="1" i="1" dirty="0" smtClean="0"/>
          </a:p>
          <a:p>
            <a:pPr marL="0" indent="0" fontAlgn="base">
              <a:buNone/>
            </a:pPr>
            <a:r>
              <a:rPr lang="en-GB" sz="2000" b="1" i="1" dirty="0"/>
              <a:t>For Children and Adolescents</a:t>
            </a:r>
            <a:endParaRPr lang="en-GB" sz="2000" dirty="0"/>
          </a:p>
          <a:p>
            <a:pPr fontAlgn="base"/>
            <a:r>
              <a:rPr lang="en-GB" sz="2000" b="1" dirty="0"/>
              <a:t>“Five Ways to Help Children Heal When Schools Reopen”</a:t>
            </a:r>
            <a:endParaRPr lang="en-GB" sz="2000" dirty="0"/>
          </a:p>
          <a:p>
            <a:pPr fontAlgn="base"/>
            <a:r>
              <a:rPr lang="en-GB" sz="2000" u="sng" dirty="0">
                <a:hlinkClick r:id="rId2"/>
              </a:rPr>
              <a:t>https://marymered.wordpress.com/2020/04/14/five-ways-to-help-children-heal-when-schools-reopen/</a:t>
            </a:r>
            <a:endParaRPr lang="en-GB" sz="2000" dirty="0"/>
          </a:p>
          <a:p>
            <a:pPr fontAlgn="base"/>
            <a:r>
              <a:rPr lang="en-GB" sz="2000" b="1" dirty="0"/>
              <a:t> “It’s OK to not be OK right now and to just do your best to get through this truly unprecedented time.”</a:t>
            </a:r>
            <a:endParaRPr lang="en-GB" sz="2000" dirty="0"/>
          </a:p>
          <a:p>
            <a:pPr fontAlgn="base"/>
            <a:r>
              <a:rPr lang="en-GB" sz="2000" u="sng" dirty="0">
                <a:hlinkClick r:id="rId3"/>
              </a:rPr>
              <a:t>https://www.usatoday.com/story/life/health-wellness/2020/04/13/coronavirus-quarantine-why-you-dont-have-productive-right-now/2960296001/?fbclid=IwAR2bAU37kXk9wng2dCmeBTrXagkbk8HY0DbtQn7Qba0Vna5Urk00OqGsSjg</a:t>
            </a:r>
            <a:endParaRPr lang="en-GB" sz="2000" dirty="0"/>
          </a:p>
          <a:p>
            <a:pPr fontAlgn="base"/>
            <a:r>
              <a:rPr lang="en-GB" sz="2000" dirty="0"/>
              <a:t>“</a:t>
            </a:r>
            <a:r>
              <a:rPr lang="en-GB" sz="2000" b="1" u="sng" dirty="0"/>
              <a:t>Talking to Children About </a:t>
            </a:r>
            <a:r>
              <a:rPr lang="en-GB" sz="2000" b="1" u="sng" dirty="0" smtClean="0"/>
              <a:t>COVID-19</a:t>
            </a:r>
            <a:r>
              <a:rPr lang="en-GB" sz="2000" dirty="0" smtClean="0"/>
              <a:t>”</a:t>
            </a:r>
            <a:endParaRPr lang="en-GB" sz="2000" dirty="0"/>
          </a:p>
          <a:p>
            <a:pPr fontAlgn="base"/>
            <a:r>
              <a:rPr lang="en-GB" sz="2000" u="sng" dirty="0">
                <a:hlinkClick r:id="rId4"/>
              </a:rPr>
              <a:t>https://www.aacap.org/App_Themes/AACAP/Docs/latest_news/2020/Coronavirus_COVID19__Children.pdf</a:t>
            </a:r>
            <a:endParaRPr lang="en-GB" sz="2000" dirty="0"/>
          </a:p>
          <a:p>
            <a:pPr fontAlgn="base"/>
            <a:r>
              <a:rPr lang="en-GB" sz="2000" b="1" dirty="0"/>
              <a:t> “With Senior Year in Disarray, Teens and Young Adults Feel Lost. Here’s How to Help”</a:t>
            </a:r>
            <a:endParaRPr lang="en-GB" sz="2000" dirty="0"/>
          </a:p>
          <a:p>
            <a:pPr fontAlgn="base"/>
            <a:r>
              <a:rPr lang="en-GB" sz="2000" u="sng" dirty="0">
                <a:hlinkClick r:id="rId5"/>
              </a:rPr>
              <a:t>https://www.npr.org/sections/health-shots/2020/04/19/837077850/with-senior-year-in-disarray-teens-and-young-adults-feel-lost-heres-how-to-help?fbclid=IwAR1RAXCtzOCT1q1kMhhMCubwgftXK11FeJhKFusbEQmtDEBdSmWC-BvH5s0</a:t>
            </a:r>
            <a:endParaRPr lang="en-GB" sz="2000" dirty="0"/>
          </a:p>
          <a:p>
            <a:pPr fontAlgn="base"/>
            <a:r>
              <a:rPr lang="en-GB" sz="2000" b="1" dirty="0"/>
              <a:t> “Why It’s So Hard to Talk to Your Parents About the Coronavirus (and Vice Versa)”</a:t>
            </a:r>
            <a:endParaRPr lang="en-GB" sz="2000" dirty="0"/>
          </a:p>
          <a:p>
            <a:pPr fontAlgn="base"/>
            <a:r>
              <a:rPr lang="en-GB" sz="2000" u="sng" dirty="0">
                <a:hlinkClick r:id="rId6"/>
              </a:rPr>
              <a:t>https://www.wsj.com/articles/why-its-so-hard-to-talk-to-your-parents-about-the-coronavirus-and-vice-versa-11587236112</a:t>
            </a:r>
            <a:endParaRPr lang="en-GB" sz="2000" dirty="0"/>
          </a:p>
          <a:p>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1206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514" y="470420"/>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Resources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2179591"/>
            <a:ext cx="8229600" cy="3737567"/>
          </a:xfrm>
        </p:spPr>
        <p:txBody>
          <a:bodyPr>
            <a:normAutofit/>
          </a:bodyPr>
          <a:lstStyle/>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900752" y="1720840"/>
            <a:ext cx="10522424" cy="4062651"/>
          </a:xfrm>
          <a:prstGeom prst="rect">
            <a:avLst/>
          </a:prstGeom>
        </p:spPr>
        <p:txBody>
          <a:bodyPr wrap="square">
            <a:spAutoFit/>
          </a:bodyPr>
          <a:lstStyle/>
          <a:p>
            <a:pPr fontAlgn="base"/>
            <a:r>
              <a:rPr lang="en-GB" sz="2400" b="1" i="0" dirty="0" smtClean="0">
                <a:solidFill>
                  <a:srgbClr val="000000"/>
                </a:solidFill>
                <a:effectLst/>
                <a:latin typeface="Karla"/>
              </a:rPr>
              <a:t>For school staff</a:t>
            </a:r>
          </a:p>
          <a:p>
            <a:pPr fontAlgn="base"/>
            <a:endParaRPr lang="en-GB" b="0" i="0" dirty="0" smtClean="0">
              <a:solidFill>
                <a:srgbClr val="000000"/>
              </a:solidFill>
              <a:effectLst/>
              <a:latin typeface="Karla"/>
            </a:endParaRPr>
          </a:p>
          <a:p>
            <a:pPr fontAlgn="base"/>
            <a:r>
              <a:rPr lang="en-GB" b="0" i="0" dirty="0" smtClean="0">
                <a:solidFill>
                  <a:srgbClr val="000000"/>
                </a:solidFill>
                <a:effectLst/>
                <a:latin typeface="Karla"/>
                <a:hlinkClick r:id="rId2"/>
              </a:rPr>
              <a:t>https://www.mentallyhealthyschools.org.uk/resources/</a:t>
            </a:r>
            <a:endParaRPr lang="en-GB" b="0" i="0" dirty="0" smtClean="0">
              <a:solidFill>
                <a:srgbClr val="000000"/>
              </a:solidFill>
              <a:effectLst/>
              <a:latin typeface="Karla"/>
            </a:endParaRPr>
          </a:p>
          <a:p>
            <a:pPr fontAlgn="base"/>
            <a:endParaRPr lang="en-GB" dirty="0">
              <a:solidFill>
                <a:srgbClr val="000000"/>
              </a:solidFill>
              <a:latin typeface="Karla"/>
            </a:endParaRPr>
          </a:p>
          <a:p>
            <a:pPr fontAlgn="base"/>
            <a:r>
              <a:rPr lang="en-GB" b="0" i="0" dirty="0" smtClean="0">
                <a:solidFill>
                  <a:srgbClr val="000000"/>
                </a:solidFill>
                <a:effectLst/>
                <a:latin typeface="Karla"/>
                <a:hlinkClick r:id="rId3"/>
              </a:rPr>
              <a:t>https://www.annafreud.org/coronavirus-support/</a:t>
            </a:r>
            <a:endParaRPr lang="en-GB" b="0" i="0" dirty="0" smtClean="0">
              <a:solidFill>
                <a:srgbClr val="000000"/>
              </a:solidFill>
              <a:effectLst/>
              <a:latin typeface="Karla"/>
            </a:endParaRPr>
          </a:p>
          <a:p>
            <a:pPr fontAlgn="base"/>
            <a:endParaRPr lang="en-GB" dirty="0">
              <a:solidFill>
                <a:srgbClr val="000000"/>
              </a:solidFill>
              <a:latin typeface="Karla"/>
            </a:endParaRPr>
          </a:p>
          <a:p>
            <a:pPr fontAlgn="base"/>
            <a:r>
              <a:rPr lang="en-GB" b="0" i="0" dirty="0" smtClean="0">
                <a:solidFill>
                  <a:srgbClr val="000000"/>
                </a:solidFill>
                <a:effectLst/>
                <a:latin typeface="Karla"/>
                <a:hlinkClick r:id="rId4"/>
              </a:rPr>
              <a:t>https://us4.campaign-archive.com/?u=3d62186a3cccbe2cd207b7b0f&amp;id=86e5526edc</a:t>
            </a:r>
            <a:endParaRPr lang="en-GB" b="0" i="0" dirty="0" smtClean="0">
              <a:solidFill>
                <a:srgbClr val="000000"/>
              </a:solidFill>
              <a:effectLst/>
              <a:latin typeface="Karla"/>
            </a:endParaRPr>
          </a:p>
          <a:p>
            <a:pPr fontAlgn="base"/>
            <a:endParaRPr lang="en-GB" dirty="0">
              <a:solidFill>
                <a:srgbClr val="000000"/>
              </a:solidFill>
              <a:latin typeface="Karla"/>
            </a:endParaRPr>
          </a:p>
          <a:p>
            <a:pPr fontAlgn="base"/>
            <a:r>
              <a:rPr lang="en-GB" b="0" i="0" dirty="0" smtClean="0">
                <a:solidFill>
                  <a:srgbClr val="000000"/>
                </a:solidFill>
                <a:effectLst/>
                <a:latin typeface="Karla"/>
                <a:hlinkClick r:id="rId5"/>
              </a:rPr>
              <a:t>https://www.restorativecommunityconcepts.com/uploads/2/8/1/0/2810779/responding_to_the_needs_of_children_in_crisis_rcc.pdf</a:t>
            </a:r>
            <a:endParaRPr lang="en-GB" b="0" i="0" dirty="0" smtClean="0">
              <a:solidFill>
                <a:srgbClr val="000000"/>
              </a:solidFill>
              <a:effectLst/>
              <a:latin typeface="Karla"/>
            </a:endParaRPr>
          </a:p>
          <a:p>
            <a:pPr fontAlgn="base"/>
            <a:endParaRPr lang="en-GB" dirty="0">
              <a:solidFill>
                <a:srgbClr val="000000"/>
              </a:solidFill>
              <a:latin typeface="Karla"/>
            </a:endParaRPr>
          </a:p>
          <a:p>
            <a:pPr fontAlgn="base"/>
            <a:r>
              <a:rPr lang="en-GB" dirty="0" smtClean="0">
                <a:solidFill>
                  <a:srgbClr val="000000"/>
                </a:solidFill>
                <a:latin typeface="Karla"/>
                <a:hlinkClick r:id="rId6"/>
              </a:rPr>
              <a:t>http://www.safehandsthinkingminds.co.uk/about-us/</a:t>
            </a:r>
            <a:endParaRPr lang="en-GB" dirty="0" smtClean="0">
              <a:solidFill>
                <a:srgbClr val="000000"/>
              </a:solidFill>
              <a:latin typeface="Karla"/>
            </a:endParaRPr>
          </a:p>
          <a:p>
            <a:pPr fontAlgn="base"/>
            <a:endParaRPr lang="en-GB" dirty="0">
              <a:solidFill>
                <a:srgbClr val="000000"/>
              </a:solidFill>
              <a:latin typeface="Karla"/>
            </a:endParaRPr>
          </a:p>
          <a:p>
            <a:pPr fontAlgn="base"/>
            <a:endParaRPr lang="en-GB" b="0" i="0" dirty="0">
              <a:solidFill>
                <a:srgbClr val="000000"/>
              </a:solidFill>
              <a:effectLst/>
              <a:latin typeface="Karla"/>
            </a:endParaRPr>
          </a:p>
        </p:txBody>
      </p:sp>
    </p:spTree>
    <p:extLst>
      <p:ext uri="{BB962C8B-B14F-4D97-AF65-F5344CB8AC3E}">
        <p14:creationId xmlns:p14="http://schemas.microsoft.com/office/powerpoint/2010/main" val="3883599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378" y="478062"/>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Remember - every person has had a unique experience</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7616" y="1928007"/>
            <a:ext cx="11280898" cy="4269594"/>
          </a:xfrm>
        </p:spPr>
        <p:txBody>
          <a:bodyPr>
            <a:noAutofit/>
          </a:bodyPr>
          <a:lstStyle/>
          <a:p>
            <a:pPr marL="0" indent="0" algn="just">
              <a:lnSpc>
                <a:spcPct val="150000"/>
              </a:lnSpc>
              <a:buNone/>
            </a:pPr>
            <a:r>
              <a:rPr lang="en-GB" sz="2200" b="1" dirty="0" smtClean="0">
                <a:ea typeface="Calibri" panose="020F0502020204030204" pitchFamily="34" charset="0"/>
                <a:cs typeface="Times New Roman" panose="02020603050405020304" pitchFamily="18" charset="0"/>
              </a:rPr>
              <a:t>Based on:</a:t>
            </a:r>
          </a:p>
          <a:p>
            <a:pPr algn="just">
              <a:lnSpc>
                <a:spcPct val="150000"/>
              </a:lnSpc>
            </a:pPr>
            <a:r>
              <a:rPr lang="en-GB" sz="2200" dirty="0" smtClean="0">
                <a:ea typeface="Calibri" panose="020F0502020204030204" pitchFamily="34" charset="0"/>
                <a:cs typeface="Times New Roman" panose="02020603050405020304" pitchFamily="18" charset="0"/>
              </a:rPr>
              <a:t>Differences </a:t>
            </a:r>
            <a:r>
              <a:rPr lang="en-GB" sz="2200" dirty="0">
                <a:ea typeface="Calibri" panose="020F0502020204030204" pitchFamily="34" charset="0"/>
                <a:cs typeface="Times New Roman" panose="02020603050405020304" pitchFamily="18" charset="0"/>
              </a:rPr>
              <a:t>in level of social interactions and changes to their relationships;</a:t>
            </a:r>
          </a:p>
          <a:p>
            <a:pPr algn="just">
              <a:lnSpc>
                <a:spcPct val="150000"/>
              </a:lnSpc>
            </a:pPr>
            <a:r>
              <a:rPr lang="en-GB" sz="2200" dirty="0">
                <a:ea typeface="Calibri" panose="020F0502020204030204" pitchFamily="34" charset="0"/>
                <a:cs typeface="Times New Roman" panose="02020603050405020304" pitchFamily="18" charset="0"/>
              </a:rPr>
              <a:t>Potential exposure to adverse experiences (bereavement, loss, increased adult anxiety, financial pressures, domestic abuse, isolation etc</a:t>
            </a:r>
            <a:r>
              <a:rPr lang="en-GB" sz="2200" dirty="0" smtClean="0">
                <a:ea typeface="Calibri" panose="020F0502020204030204" pitchFamily="34" charset="0"/>
                <a:cs typeface="Times New Roman" panose="02020603050405020304" pitchFamily="18" charset="0"/>
              </a:rPr>
              <a:t>.);</a:t>
            </a:r>
          </a:p>
          <a:p>
            <a:pPr>
              <a:lnSpc>
                <a:spcPct val="150000"/>
              </a:lnSpc>
            </a:pPr>
            <a:r>
              <a:rPr lang="en-GB" sz="2200" dirty="0" smtClean="0">
                <a:ea typeface="Calibri" panose="020F0502020204030204" pitchFamily="34" charset="0"/>
                <a:cs typeface="Times New Roman" panose="02020603050405020304" pitchFamily="18" charset="0"/>
              </a:rPr>
              <a:t>Differences </a:t>
            </a:r>
            <a:r>
              <a:rPr lang="en-GB" sz="2200" dirty="0">
                <a:ea typeface="Calibri" panose="020F0502020204030204" pitchFamily="34" charset="0"/>
                <a:cs typeface="Times New Roman" panose="02020603050405020304" pitchFamily="18" charset="0"/>
              </a:rPr>
              <a:t>in resources available (space at home, access to internet and technology, toys</a:t>
            </a:r>
            <a:r>
              <a:rPr lang="en-GB" sz="2200" dirty="0" smtClean="0">
                <a:ea typeface="Calibri" panose="020F0502020204030204" pitchFamily="34" charset="0"/>
                <a:cs typeface="Times New Roman" panose="02020603050405020304" pitchFamily="18" charset="0"/>
              </a:rPr>
              <a:t>);</a:t>
            </a:r>
            <a:endParaRPr lang="en-GB" sz="2200" dirty="0">
              <a:ea typeface="Calibri" panose="020F0502020204030204" pitchFamily="34" charset="0"/>
              <a:cs typeface="Times New Roman" panose="02020603050405020304" pitchFamily="18" charset="0"/>
            </a:endParaRPr>
          </a:p>
          <a:p>
            <a:r>
              <a:rPr lang="en-GB" sz="2200" dirty="0">
                <a:ea typeface="Calibri" panose="020F0502020204030204" pitchFamily="34" charset="0"/>
              </a:rPr>
              <a:t>Variation in home-education experience and learning activities</a:t>
            </a:r>
            <a:endParaRPr lang="en-US" sz="2200" dirty="0">
              <a:cs typeface="Arial" panose="020B0604020202020204" pitchFamily="34" charset="0"/>
            </a:endParaRPr>
          </a:p>
        </p:txBody>
      </p:sp>
    </p:spTree>
    <p:extLst>
      <p:ext uri="{BB962C8B-B14F-4D97-AF65-F5344CB8AC3E}">
        <p14:creationId xmlns:p14="http://schemas.microsoft.com/office/powerpoint/2010/main" val="712248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715" y="866191"/>
            <a:ext cx="10515600" cy="1325563"/>
          </a:xfrm>
        </p:spPr>
        <p:txBody>
          <a:bodyPr/>
          <a:lstStyle/>
          <a:p>
            <a:r>
              <a:rPr lang="en-GB" b="1" dirty="0" smtClean="0"/>
              <a:t>What will their worries or anxieties be?</a:t>
            </a:r>
            <a:endParaRPr lang="en-GB" b="1" dirty="0"/>
          </a:p>
        </p:txBody>
      </p:sp>
      <p:sp>
        <p:nvSpPr>
          <p:cNvPr id="3" name="Content Placeholder 2"/>
          <p:cNvSpPr>
            <a:spLocks noGrp="1"/>
          </p:cNvSpPr>
          <p:nvPr>
            <p:ph idx="1"/>
          </p:nvPr>
        </p:nvSpPr>
        <p:spPr>
          <a:xfrm>
            <a:off x="1038740" y="2350740"/>
            <a:ext cx="8596668" cy="3903846"/>
          </a:xfrm>
        </p:spPr>
        <p:txBody>
          <a:bodyPr/>
          <a:lstStyle/>
          <a:p>
            <a:pPr>
              <a:buFont typeface="+mj-lt"/>
              <a:buAutoNum type="arabicPeriod"/>
            </a:pPr>
            <a:r>
              <a:rPr lang="en-GB" dirty="0" smtClean="0"/>
              <a:t>Loss of routine</a:t>
            </a:r>
          </a:p>
          <a:p>
            <a:pPr>
              <a:buFont typeface="+mj-lt"/>
              <a:buAutoNum type="arabicPeriod"/>
            </a:pPr>
            <a:r>
              <a:rPr lang="en-GB" dirty="0" smtClean="0"/>
              <a:t>Loss of structure</a:t>
            </a:r>
          </a:p>
          <a:p>
            <a:pPr>
              <a:buFont typeface="+mj-lt"/>
              <a:buAutoNum type="arabicPeriod"/>
            </a:pPr>
            <a:r>
              <a:rPr lang="en-GB" dirty="0" smtClean="0"/>
              <a:t>Loss of friendship</a:t>
            </a:r>
          </a:p>
          <a:p>
            <a:pPr>
              <a:buFont typeface="+mj-lt"/>
              <a:buAutoNum type="arabicPeriod"/>
            </a:pPr>
            <a:r>
              <a:rPr lang="en-GB" dirty="0" smtClean="0"/>
              <a:t>Loss of opportunity</a:t>
            </a:r>
          </a:p>
          <a:p>
            <a:pPr>
              <a:buFont typeface="+mj-lt"/>
              <a:buAutoNum type="arabicPeriod"/>
            </a:pPr>
            <a:r>
              <a:rPr lang="en-GB" dirty="0" smtClean="0"/>
              <a:t>Loss of freedom</a:t>
            </a:r>
            <a:endParaRPr lang="en-GB" dirty="0"/>
          </a:p>
        </p:txBody>
      </p:sp>
      <p:sp>
        <p:nvSpPr>
          <p:cNvPr id="4" name="Right Brace 3"/>
          <p:cNvSpPr/>
          <p:nvPr/>
        </p:nvSpPr>
        <p:spPr>
          <a:xfrm>
            <a:off x="4567570" y="2816978"/>
            <a:ext cx="274320" cy="17896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p:cNvSpPr txBox="1"/>
          <p:nvPr/>
        </p:nvSpPr>
        <p:spPr>
          <a:xfrm>
            <a:off x="5600505" y="3059865"/>
            <a:ext cx="1920240" cy="923330"/>
          </a:xfrm>
          <a:prstGeom prst="rect">
            <a:avLst/>
          </a:prstGeom>
          <a:noFill/>
        </p:spPr>
        <p:txBody>
          <a:bodyPr wrap="square" rtlCol="0">
            <a:spAutoFit/>
          </a:bodyPr>
          <a:lstStyle/>
          <a:p>
            <a:r>
              <a:rPr lang="en-GB" b="1" dirty="0" smtClean="0">
                <a:solidFill>
                  <a:schemeClr val="accent1">
                    <a:lumMod val="50000"/>
                  </a:schemeClr>
                </a:solidFill>
              </a:rPr>
              <a:t>ANXIETY</a:t>
            </a:r>
          </a:p>
          <a:p>
            <a:r>
              <a:rPr lang="en-GB" b="1" dirty="0" smtClean="0">
                <a:solidFill>
                  <a:schemeClr val="accent1">
                    <a:lumMod val="50000"/>
                  </a:schemeClr>
                </a:solidFill>
              </a:rPr>
              <a:t>TRAUMA</a:t>
            </a:r>
          </a:p>
          <a:p>
            <a:r>
              <a:rPr lang="en-GB" b="1" dirty="0" smtClean="0">
                <a:solidFill>
                  <a:schemeClr val="accent1">
                    <a:lumMod val="50000"/>
                  </a:schemeClr>
                </a:solidFill>
              </a:rPr>
              <a:t>BEREAVEMENT</a:t>
            </a:r>
            <a:endParaRPr lang="en-GB" b="1" dirty="0">
              <a:solidFill>
                <a:schemeClr val="accent1">
                  <a:lumMod val="50000"/>
                </a:schemeClr>
              </a:solidFill>
            </a:endParaRPr>
          </a:p>
        </p:txBody>
      </p:sp>
      <p:sp>
        <p:nvSpPr>
          <p:cNvPr id="6" name="Right Brace 5"/>
          <p:cNvSpPr/>
          <p:nvPr/>
        </p:nvSpPr>
        <p:spPr>
          <a:xfrm>
            <a:off x="7101354" y="2816978"/>
            <a:ext cx="195943" cy="178961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Down Arrow 6"/>
          <p:cNvSpPr/>
          <p:nvPr/>
        </p:nvSpPr>
        <p:spPr>
          <a:xfrm rot="13418064">
            <a:off x="7566869" y="2372007"/>
            <a:ext cx="494454" cy="113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8397974" y="2064897"/>
            <a:ext cx="2537810" cy="1200329"/>
          </a:xfrm>
          <a:prstGeom prst="rect">
            <a:avLst/>
          </a:prstGeom>
          <a:noFill/>
        </p:spPr>
        <p:txBody>
          <a:bodyPr wrap="square" rtlCol="0">
            <a:spAutoFit/>
          </a:bodyPr>
          <a:lstStyle/>
          <a:p>
            <a:r>
              <a:rPr lang="en-GB" b="1" dirty="0" smtClean="0">
                <a:solidFill>
                  <a:schemeClr val="accent2">
                    <a:lumMod val="50000"/>
                  </a:schemeClr>
                </a:solidFill>
              </a:rPr>
              <a:t>RAPID EROSION OF MENTAL HEALTH IN CHILDREN AND YOUNG PEOPLE</a:t>
            </a:r>
            <a:endParaRPr lang="en-GB" b="1" dirty="0">
              <a:solidFill>
                <a:schemeClr val="accent2">
                  <a:lumMod val="50000"/>
                </a:schemeClr>
              </a:solidFill>
            </a:endParaRPr>
          </a:p>
        </p:txBody>
      </p:sp>
      <p:sp>
        <p:nvSpPr>
          <p:cNvPr id="10" name="Down Arrow 9"/>
          <p:cNvSpPr/>
          <p:nvPr/>
        </p:nvSpPr>
        <p:spPr>
          <a:xfrm>
            <a:off x="9186093" y="3220624"/>
            <a:ext cx="579971" cy="1191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68713" y="4412250"/>
            <a:ext cx="1814732" cy="1356862"/>
          </a:xfrm>
          <a:prstGeom prst="rect">
            <a:avLst/>
          </a:prstGeom>
        </p:spPr>
      </p:pic>
    </p:spTree>
    <p:extLst>
      <p:ext uri="{BB962C8B-B14F-4D97-AF65-F5344CB8AC3E}">
        <p14:creationId xmlns:p14="http://schemas.microsoft.com/office/powerpoint/2010/main" val="2530899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685" y="691004"/>
            <a:ext cx="8229600" cy="1575504"/>
          </a:xfrm>
        </p:spPr>
        <p:txBody>
          <a:bodyPr>
            <a:normAutofit/>
          </a:bodyPr>
          <a:lstStyle/>
          <a:p>
            <a:pPr algn="ctr"/>
            <a:r>
              <a:rPr lang="en-GB" sz="3200" b="1" dirty="0" smtClean="0"/>
              <a:t>Loss of structure</a:t>
            </a:r>
            <a:endParaRPr lang="en-US" sz="3200" b="1"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477852" y="2266508"/>
            <a:ext cx="8229600" cy="621836"/>
          </a:xfrm>
        </p:spPr>
        <p:txBody>
          <a:bodyPr>
            <a:normAutofit/>
          </a:bodyPr>
          <a:lstStyle/>
          <a:p>
            <a:pPr marL="0" indent="0">
              <a:buNone/>
            </a:pPr>
            <a:r>
              <a:rPr lang="en-GB" sz="2000" dirty="0" smtClean="0"/>
              <a:t>We all need to know what’s happening NOW and NEXT</a:t>
            </a:r>
          </a:p>
          <a:p>
            <a:endParaRPr lang="en-GB" sz="2000" dirty="0" smtClean="0"/>
          </a:p>
          <a:p>
            <a:endParaRPr lang="en-US" sz="20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766652" y="2673780"/>
            <a:ext cx="2857500" cy="2857500"/>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3534" y="3360151"/>
            <a:ext cx="2962320" cy="1550281"/>
          </a:xfrm>
          <a:prstGeom prst="rect">
            <a:avLst/>
          </a:prstGeom>
        </p:spPr>
      </p:pic>
    </p:spTree>
    <p:extLst>
      <p:ext uri="{BB962C8B-B14F-4D97-AF65-F5344CB8AC3E}">
        <p14:creationId xmlns:p14="http://schemas.microsoft.com/office/powerpoint/2010/main" val="164061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194" y="158954"/>
            <a:ext cx="8229600" cy="1575504"/>
          </a:xfrm>
        </p:spPr>
        <p:txBody>
          <a:bodyPr>
            <a:normAutofit/>
          </a:bodyPr>
          <a:lstStyle/>
          <a:p>
            <a:pPr algn="ctr"/>
            <a:r>
              <a:rPr lang="en-US" sz="3200" b="1" dirty="0" smtClean="0">
                <a:latin typeface="Arial" panose="020B0604020202020204" pitchFamily="34" charset="0"/>
                <a:cs typeface="Arial" panose="020B0604020202020204" pitchFamily="34" charset="0"/>
              </a:rPr>
              <a:t>Themes of loss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5371" y="1642563"/>
            <a:ext cx="10584538" cy="3737567"/>
          </a:xfrm>
        </p:spPr>
        <p:txBody>
          <a:bodyPr>
            <a:normAutofit/>
          </a:bodyPr>
          <a:lstStyle/>
          <a:p>
            <a:pPr marL="0" indent="0">
              <a:buNone/>
            </a:pPr>
            <a:r>
              <a:rPr lang="en-GB" sz="2000" b="1" i="1" dirty="0" smtClean="0"/>
              <a:t>What teenager wants to be with their parents 24/7? – Come to think of it……</a:t>
            </a:r>
          </a:p>
          <a:p>
            <a:pPr marL="0" indent="0">
              <a:buNone/>
            </a:pPr>
            <a:r>
              <a:rPr lang="en-GB" sz="2000" b="1" i="1" dirty="0" smtClean="0"/>
              <a:t>What child, adult, elderly person, pet……? </a:t>
            </a:r>
          </a:p>
          <a:p>
            <a:pPr marL="0" indent="0">
              <a:buNone/>
            </a:pPr>
            <a:r>
              <a:rPr lang="en-GB" sz="2000" b="1" i="1" dirty="0" smtClean="0"/>
              <a:t>They have lost their rites of passage – taking exams – SATs, GCSEs, driving test, music or dance performances? I could go on…</a:t>
            </a:r>
          </a:p>
          <a:p>
            <a:pPr marL="0" indent="0">
              <a:buNone/>
            </a:pPr>
            <a:endParaRPr lang="en-GB" sz="2000" b="1" i="1" dirty="0" smtClean="0"/>
          </a:p>
          <a:p>
            <a:endParaRPr lang="en-US" sz="20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183135" y="3304432"/>
            <a:ext cx="3593909" cy="21586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17849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6314"/>
            <a:ext cx="10515600" cy="1325563"/>
          </a:xfrm>
        </p:spPr>
        <p:txBody>
          <a:bodyPr>
            <a:noAutofit/>
          </a:bodyPr>
          <a:lstStyle/>
          <a:p>
            <a:pPr algn="ctr"/>
            <a:r>
              <a:rPr lang="en-GB" sz="2800" b="1" i="1" dirty="0" smtClean="0"/>
              <a:t/>
            </a:r>
            <a:br>
              <a:rPr lang="en-GB" sz="2800" b="1" i="1" dirty="0" smtClean="0"/>
            </a:br>
            <a:r>
              <a:rPr lang="en-GB" sz="2800" b="1" i="1" dirty="0" smtClean="0"/>
              <a:t>“For all of these to appear at once in an untimely and unplanned fashion is significant for a developing child or young person.”</a:t>
            </a:r>
            <a:endParaRPr lang="en-GB" sz="2800" b="1" i="1" dirty="0"/>
          </a:p>
        </p:txBody>
      </p:sp>
      <p:sp>
        <p:nvSpPr>
          <p:cNvPr id="4" name="Rounded Rectangle 3"/>
          <p:cNvSpPr/>
          <p:nvPr/>
        </p:nvSpPr>
        <p:spPr>
          <a:xfrm>
            <a:off x="5226733" y="1961877"/>
            <a:ext cx="1927275" cy="9847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smtClean="0"/>
              <a:t>Loss</a:t>
            </a:r>
            <a:endParaRPr lang="en-GB" sz="4400" dirty="0"/>
          </a:p>
        </p:txBody>
      </p:sp>
      <p:sp>
        <p:nvSpPr>
          <p:cNvPr id="8" name="Rounded Rectangle 7"/>
          <p:cNvSpPr/>
          <p:nvPr/>
        </p:nvSpPr>
        <p:spPr>
          <a:xfrm>
            <a:off x="2677240" y="4524555"/>
            <a:ext cx="2250830" cy="787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Anxiety</a:t>
            </a:r>
            <a:endParaRPr lang="en-GB" dirty="0"/>
          </a:p>
        </p:txBody>
      </p:sp>
      <p:sp>
        <p:nvSpPr>
          <p:cNvPr id="9" name="Rounded Rectangle 8"/>
          <p:cNvSpPr/>
          <p:nvPr/>
        </p:nvSpPr>
        <p:spPr>
          <a:xfrm>
            <a:off x="5145844" y="4977698"/>
            <a:ext cx="2250830" cy="787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Trauma</a:t>
            </a:r>
            <a:endParaRPr lang="en-GB" dirty="0"/>
          </a:p>
        </p:txBody>
      </p:sp>
      <p:sp>
        <p:nvSpPr>
          <p:cNvPr id="10" name="Rounded Rectangle 9"/>
          <p:cNvSpPr/>
          <p:nvPr/>
        </p:nvSpPr>
        <p:spPr>
          <a:xfrm>
            <a:off x="7614449" y="4450183"/>
            <a:ext cx="2250830" cy="7877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Bereavement</a:t>
            </a:r>
            <a:endParaRPr lang="en-GB" dirty="0"/>
          </a:p>
        </p:txBody>
      </p:sp>
      <p:cxnSp>
        <p:nvCxnSpPr>
          <p:cNvPr id="12" name="Straight Arrow Connector 11"/>
          <p:cNvCxnSpPr/>
          <p:nvPr/>
        </p:nvCxnSpPr>
        <p:spPr>
          <a:xfrm flipH="1">
            <a:off x="4110389" y="3040503"/>
            <a:ext cx="1155247" cy="1269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007022" y="3056893"/>
            <a:ext cx="1334346" cy="1206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190370" y="2828308"/>
            <a:ext cx="0" cy="2090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103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386" y="621784"/>
            <a:ext cx="10515600" cy="1325563"/>
          </a:xfrm>
        </p:spPr>
        <p:txBody>
          <a:bodyPr>
            <a:normAutofit fontScale="90000"/>
          </a:bodyPr>
          <a:lstStyle/>
          <a:p>
            <a:pPr algn="ctr"/>
            <a:r>
              <a:rPr lang="en-GB" i="1" dirty="0" smtClean="0"/>
              <a:t/>
            </a:r>
            <a:br>
              <a:rPr lang="en-GB" i="1" dirty="0" smtClean="0"/>
            </a:br>
            <a:r>
              <a:rPr lang="en-GB" sz="3600" i="1" dirty="0" smtClean="0"/>
              <a:t>“</a:t>
            </a:r>
            <a:r>
              <a:rPr lang="en-GB" sz="3600" b="1" i="1" dirty="0" smtClean="0"/>
              <a:t>Our children are vulnerable at this time and their mental health is fragile.”</a:t>
            </a:r>
            <a:endParaRPr lang="en-GB" sz="3600" b="1" i="1" dirty="0"/>
          </a:p>
        </p:txBody>
      </p:sp>
      <p:sp>
        <p:nvSpPr>
          <p:cNvPr id="3" name="Content Placeholder 2"/>
          <p:cNvSpPr>
            <a:spLocks noGrp="1"/>
          </p:cNvSpPr>
          <p:nvPr>
            <p:ph idx="1"/>
          </p:nvPr>
        </p:nvSpPr>
        <p:spPr>
          <a:xfrm>
            <a:off x="736600" y="2104571"/>
            <a:ext cx="10515600" cy="4072392"/>
          </a:xfrm>
        </p:spPr>
        <p:txBody>
          <a:bodyPr>
            <a:normAutofit/>
          </a:bodyPr>
          <a:lstStyle/>
          <a:p>
            <a:pPr marL="0" indent="0">
              <a:buNone/>
            </a:pPr>
            <a:r>
              <a:rPr lang="en-GB" sz="2400" dirty="0" smtClean="0"/>
              <a:t>Does the loss of academic learning really matter in light of the above statement? Our students are experiencing their own anxieties whilst seeing their families, communities, the country and the world in a sea of anxiety. They can’t escape it.</a:t>
            </a:r>
            <a:endParaRPr lang="en-GB" sz="2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744582"/>
            <a:ext cx="2791118" cy="2094771"/>
          </a:xfrm>
          <a:prstGeom prst="rect">
            <a:avLst/>
          </a:prstGeom>
        </p:spPr>
      </p:pic>
      <p:pic>
        <p:nvPicPr>
          <p:cNvPr id="5" name="Picture 4"/>
          <p:cNvPicPr>
            <a:picLocks noChangeAspect="1"/>
          </p:cNvPicPr>
          <p:nvPr/>
        </p:nvPicPr>
        <p:blipFill>
          <a:blip r:embed="rId3"/>
          <a:stretch>
            <a:fillRect/>
          </a:stretch>
        </p:blipFill>
        <p:spPr>
          <a:xfrm>
            <a:off x="4574786" y="3406974"/>
            <a:ext cx="1800225" cy="2543175"/>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1168" y="3406974"/>
            <a:ext cx="3782632" cy="2769989"/>
          </a:xfrm>
          <a:prstGeom prst="rect">
            <a:avLst/>
          </a:prstGeom>
          <a:ln>
            <a:noFill/>
          </a:ln>
          <a:effectLst>
            <a:softEdge rad="112500"/>
          </a:effectLst>
        </p:spPr>
      </p:pic>
    </p:spTree>
    <p:extLst>
      <p:ext uri="{BB962C8B-B14F-4D97-AF65-F5344CB8AC3E}">
        <p14:creationId xmlns:p14="http://schemas.microsoft.com/office/powerpoint/2010/main" val="77838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d087295-7e79-4e83-afff-449e8e39e690"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EC7ACB7634B9DD4792A3CB7A69DF5C46" ma:contentTypeVersion="13" ma:contentTypeDescription="Create a new document." ma:contentTypeScope="" ma:versionID="b4a83242768287be2841cc8acaf491d1">
  <xsd:schema xmlns:xsd="http://www.w3.org/2001/XMLSchema" xmlns:xs="http://www.w3.org/2001/XMLSchema" xmlns:p="http://schemas.microsoft.com/office/2006/metadata/properties" xmlns:ns2="1b2eed76-4fd0-4dfa-8aa8-d6d3be24d55d" xmlns:ns3="b53d980f-1558-4a3a-a647-7b4eb7672173" xmlns:ns4="0617d5ac-cd58-47dd-91f1-be1ef3b7994e" targetNamespace="http://schemas.microsoft.com/office/2006/metadata/properties" ma:root="true" ma:fieldsID="57f58b54fad15010614e8271043d6adc" ns2:_="" ns3:_="" ns4:_="">
    <xsd:import namespace="1b2eed76-4fd0-4dfa-8aa8-d6d3be24d55d"/>
    <xsd:import namespace="b53d980f-1558-4a3a-a647-7b4eb7672173"/>
    <xsd:import namespace="0617d5ac-cd58-47dd-91f1-be1ef3b7994e"/>
    <xsd:element name="properties">
      <xsd:complexType>
        <xsd:sequence>
          <xsd:element name="documentManagement">
            <xsd:complexType>
              <xsd:all>
                <xsd:element ref="ns2:ccf01ac234cd461bb56000a2a9485d9a" minOccurs="0"/>
                <xsd:element ref="ns2:TaxCatchAll" minOccurs="0"/>
                <xsd:element ref="ns2:TaxCatchAllLabel" minOccurs="0"/>
                <xsd:element ref="ns2:g4eeea8aae7846b58e08d782b3502190" minOccurs="0"/>
                <xsd:element ref="ns2:ProtectiveClassification_x0026_Source" minOccurs="0"/>
                <xsd:element ref="ns2:f8c84d3390ef4b0d94e7d54f12bc4479" minOccurs="0"/>
                <xsd:element ref="ns3:p430f5377ba54a508eb3283f214be6d9"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eed76-4fd0-4dfa-8aa8-d6d3be24d55d" elementFormDefault="qualified">
    <xsd:import namespace="http://schemas.microsoft.com/office/2006/documentManagement/types"/>
    <xsd:import namespace="http://schemas.microsoft.com/office/infopath/2007/PartnerControls"/>
    <xsd:element name="ccf01ac234cd461bb56000a2a9485d9a" ma:index="8" nillable="true" ma:taxonomy="true" ma:internalName="ccf01ac234cd461bb56000a2a9485d9a" ma:taxonomyFieldName="Activity" ma:displayName="Activity" ma:readOnly="false" ma:default="" ma:fieldId="{ccf01ac2-34cd-461b-b560-00a2a9485d9a}" ma:sspId="dd087295-7e79-4e83-afff-449e8e39e690" ma:termSetId="5eac344b-de35-4b54-acaf-110ce21f9e27"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17018f0c-8ff9-41bd-ad34-c13e3252ea29}" ma:internalName="TaxCatchAll" ma:showField="CatchAllData" ma:web="01bdf77b-de29-4a1e-a358-bc943d4b7e7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17018f0c-8ff9-41bd-ad34-c13e3252ea29}" ma:internalName="TaxCatchAllLabel" ma:readOnly="true" ma:showField="CatchAllDataLabel" ma:web="01bdf77b-de29-4a1e-a358-bc943d4b7e79">
      <xsd:complexType>
        <xsd:complexContent>
          <xsd:extension base="dms:MultiChoiceLookup">
            <xsd:sequence>
              <xsd:element name="Value" type="dms:Lookup" maxOccurs="unbounded" minOccurs="0" nillable="true"/>
            </xsd:sequence>
          </xsd:extension>
        </xsd:complexContent>
      </xsd:complexType>
    </xsd:element>
    <xsd:element name="g4eeea8aae7846b58e08d782b3502190" ma:index="12" nillable="true" ma:taxonomy="true" ma:internalName="g4eeea8aae7846b58e08d782b3502190" ma:taxonomyFieldName="OrganisationalUnit" ma:displayName="Organisational Unit" ma:default="" ma:fieldId="{04eeea8a-ae78-46b5-8e08-d782b3502190}" ma:sspId="dd087295-7e79-4e83-afff-449e8e39e690" ma:termSetId="5cc74d96-78ab-4f15-92be-bf7afa5fe80e" ma:anchorId="00000000-0000-0000-0000-000000000000" ma:open="false" ma:isKeyword="false">
      <xsd:complexType>
        <xsd:sequence>
          <xsd:element ref="pc:Terms" minOccurs="0" maxOccurs="1"/>
        </xsd:sequence>
      </xsd:complexType>
    </xsd:element>
    <xsd:element name="ProtectiveClassification_x0026_Source" ma:index="14" nillable="true" ma:displayName="Protective Marking" ma:default="NOT CLASSIFIED" ma:format="Dropdown" ma:internalName="ProtectiveClassification_x0026_Source">
      <xsd:simpleType>
        <xsd:restriction base="dms:Choice">
          <xsd:enumeration value="NOT CLASSIFIED"/>
        </xsd:restriction>
      </xsd:simpleType>
    </xsd:element>
    <xsd:element name="f8c84d3390ef4b0d94e7d54f12bc4479" ma:index="15" nillable="true" ma:taxonomy="true" ma:internalName="f8c84d3390ef4b0d94e7d54f12bc4479" ma:taxonomyFieldName="DocumentType" ma:displayName="DocumentType" ma:default="" ma:fieldId="{f8c84d33-90ef-4b0d-94e7-d54f12bc4479}" ma:sspId="dd087295-7e79-4e83-afff-449e8e39e690" ma:termSetId="3d7da757-2033-4bb4-9bab-d3a5a860ce3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3d980f-1558-4a3a-a647-7b4eb7672173" elementFormDefault="qualified">
    <xsd:import namespace="http://schemas.microsoft.com/office/2006/documentManagement/types"/>
    <xsd:import namespace="http://schemas.microsoft.com/office/infopath/2007/PartnerControls"/>
    <xsd:element name="p430f5377ba54a508eb3283f214be6d9" ma:index="18" nillable="true" ma:taxonomy="true" ma:internalName="p430f5377ba54a508eb3283f214be6d9" ma:taxonomyFieldName="Team" ma:displayName="Team" ma:default="" ma:fieldId="{9430f537-7ba5-4a50-8eb3-283f214be6d9}" ma:sspId="dd087295-7e79-4e83-afff-449e8e39e690" ma:termSetId="b424d334-af87-4cfa-91c1-ce445901d8b0" ma:anchorId="00000000-0000-0000-0000-000000000000" ma:open="false" ma:isKeyword="false">
      <xsd:complexType>
        <xsd:sequence>
          <xsd:element ref="pc:Terms" minOccurs="0" maxOccurs="1"/>
        </xsd:sequence>
      </xsd:complex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17d5ac-cd58-47dd-91f1-be1ef3b7994e"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430f5377ba54a508eb3283f214be6d9 xmlns="b53d980f-1558-4a3a-a647-7b4eb7672173">
      <Terms xmlns="http://schemas.microsoft.com/office/infopath/2007/PartnerControls"/>
    </p430f5377ba54a508eb3283f214be6d9>
    <ccf01ac234cd461bb56000a2a9485d9a xmlns="1b2eed76-4fd0-4dfa-8aa8-d6d3be24d55d">
      <Terms xmlns="http://schemas.microsoft.com/office/infopath/2007/PartnerControls"/>
    </ccf01ac234cd461bb56000a2a9485d9a>
    <f8c84d3390ef4b0d94e7d54f12bc4479 xmlns="1b2eed76-4fd0-4dfa-8aa8-d6d3be24d55d">
      <Terms xmlns="http://schemas.microsoft.com/office/infopath/2007/PartnerControls"/>
    </f8c84d3390ef4b0d94e7d54f12bc4479>
    <TaxCatchAll xmlns="1b2eed76-4fd0-4dfa-8aa8-d6d3be24d55d"/>
    <ProtectiveClassification_x0026_Source xmlns="1b2eed76-4fd0-4dfa-8aa8-d6d3be24d55d">NOT CLASSIFIED</ProtectiveClassification_x0026_Source>
    <g4eeea8aae7846b58e08d782b3502190 xmlns="1b2eed76-4fd0-4dfa-8aa8-d6d3be24d55d">
      <Terms xmlns="http://schemas.microsoft.com/office/infopath/2007/PartnerControls"/>
    </g4eeea8aae7846b58e08d782b3502190>
  </documentManagement>
</p:properties>
</file>

<file path=customXml/itemProps1.xml><?xml version="1.0" encoding="utf-8"?>
<ds:datastoreItem xmlns:ds="http://schemas.openxmlformats.org/officeDocument/2006/customXml" ds:itemID="{DF943D6E-048B-4E6F-8903-E6C618DFC79D}">
  <ds:schemaRefs>
    <ds:schemaRef ds:uri="http://schemas.microsoft.com/sharepoint/v3/contenttype/forms"/>
  </ds:schemaRefs>
</ds:datastoreItem>
</file>

<file path=customXml/itemProps2.xml><?xml version="1.0" encoding="utf-8"?>
<ds:datastoreItem xmlns:ds="http://schemas.openxmlformats.org/officeDocument/2006/customXml" ds:itemID="{F20D001E-876B-420D-ACBC-23EB79F95120}">
  <ds:schemaRefs>
    <ds:schemaRef ds:uri="Microsoft.SharePoint.Taxonomy.ContentTypeSync"/>
  </ds:schemaRefs>
</ds:datastoreItem>
</file>

<file path=customXml/itemProps3.xml><?xml version="1.0" encoding="utf-8"?>
<ds:datastoreItem xmlns:ds="http://schemas.openxmlformats.org/officeDocument/2006/customXml" ds:itemID="{54FC9F86-3D6D-4E38-B2AA-E1CBE3536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eed76-4fd0-4dfa-8aa8-d6d3be24d55d"/>
    <ds:schemaRef ds:uri="b53d980f-1558-4a3a-a647-7b4eb7672173"/>
    <ds:schemaRef ds:uri="0617d5ac-cd58-47dd-91f1-be1ef3b79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9CE93D8-FF44-43DF-B4DF-12150A0AE371}">
  <ds:schemaRefs>
    <ds:schemaRef ds:uri="http://schemas.openxmlformats.org/package/2006/metadata/core-properties"/>
    <ds:schemaRef ds:uri="http://schemas.microsoft.com/office/2006/documentManagement/types"/>
    <ds:schemaRef ds:uri="0617d5ac-cd58-47dd-91f1-be1ef3b7994e"/>
    <ds:schemaRef ds:uri="b53d980f-1558-4a3a-a647-7b4eb7672173"/>
    <ds:schemaRef ds:uri="1b2eed76-4fd0-4dfa-8aa8-d6d3be24d55d"/>
    <ds:schemaRef ds:uri="http://purl.org/dc/elements/1.1/"/>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4271</TotalTime>
  <Words>2937</Words>
  <Application>Microsoft Office PowerPoint</Application>
  <PresentationFormat>Widescreen</PresentationFormat>
  <Paragraphs>217</Paragraphs>
  <Slides>33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Karla</vt:lpstr>
      <vt:lpstr>Open Sans</vt:lpstr>
      <vt:lpstr>Open Sans Light</vt:lpstr>
      <vt:lpstr>Sandscript BTN</vt:lpstr>
      <vt:lpstr>Times New Roman</vt:lpstr>
      <vt:lpstr>Office Theme</vt:lpstr>
      <vt:lpstr>Heading</vt:lpstr>
      <vt:lpstr>Key Messages </vt:lpstr>
      <vt:lpstr>The role of school staff when pupils return</vt:lpstr>
      <vt:lpstr>Remember - every person has had a unique experience</vt:lpstr>
      <vt:lpstr>What will their worries or anxieties be?</vt:lpstr>
      <vt:lpstr>Loss of structure</vt:lpstr>
      <vt:lpstr>Themes of loss</vt:lpstr>
      <vt:lpstr> “For all of these to appear at once in an untimely and unplanned fashion is significant for a developing child or young person.”</vt:lpstr>
      <vt:lpstr> “Our children are vulnerable at this time and their mental health is fragile.”</vt:lpstr>
      <vt:lpstr>How long will it take for our students to feel NOT threatened by the nearness of others?</vt:lpstr>
      <vt:lpstr>anxiety</vt:lpstr>
      <vt:lpstr>Key Questions</vt:lpstr>
      <vt:lpstr>“Teaching is a relationship based profession”</vt:lpstr>
      <vt:lpstr>“Three phased curriculum approach”</vt:lpstr>
      <vt:lpstr>Levers to help us</vt:lpstr>
      <vt:lpstr>Levers to help us</vt:lpstr>
      <vt:lpstr>Engagement</vt:lpstr>
      <vt:lpstr>Schools need to show that it is a place where children can feel safe again….</vt:lpstr>
      <vt:lpstr>PowerPoint Presentation</vt:lpstr>
      <vt:lpstr>Brick Parent</vt:lpstr>
      <vt:lpstr>Place relationships front and centre and build social capital</vt:lpstr>
      <vt:lpstr>PowerPoint Presentation</vt:lpstr>
      <vt:lpstr>PowerPoint Presentation</vt:lpstr>
      <vt:lpstr>Create a ‘listening’ school</vt:lpstr>
      <vt:lpstr>Take time to settle</vt:lpstr>
      <vt:lpstr>Proactive ideas to support wellbeing - primary</vt:lpstr>
      <vt:lpstr>Proactive ideas to support wellbeing - secondary</vt:lpstr>
      <vt:lpstr>It’s not all negative!!</vt:lpstr>
      <vt:lpstr>What helps children become resilient?</vt:lpstr>
      <vt:lpstr>Next Steps</vt:lpstr>
      <vt:lpstr>References</vt:lpstr>
      <vt:lpstr>Resources </vt:lpstr>
      <vt:lpstr>Resources</vt:lpstr>
    </vt:vector>
  </TitlesOfParts>
  <Company>Capita ITES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dc:title>
  <dc:creator>Tallis,Nicola</dc:creator>
  <cp:lastModifiedBy>Knight, Louise</cp:lastModifiedBy>
  <cp:revision>47</cp:revision>
  <dcterms:created xsi:type="dcterms:W3CDTF">2020-05-18T13:38:00Z</dcterms:created>
  <dcterms:modified xsi:type="dcterms:W3CDTF">2020-05-22T16:47:35Z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0x010100EC7ACB7634B9DD4792A3CB7A69DF5C46</vt:lpwstr>
  </property>
</Properties>
</file>